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4"/>
  </p:notesMasterIdLst>
  <p:sldIdLst>
    <p:sldId id="277" r:id="rId3"/>
    <p:sldId id="256" r:id="rId4"/>
    <p:sldId id="278" r:id="rId5"/>
    <p:sldId id="274" r:id="rId6"/>
    <p:sldId id="257" r:id="rId7"/>
    <p:sldId id="258" r:id="rId8"/>
    <p:sldId id="260" r:id="rId9"/>
    <p:sldId id="261" r:id="rId10"/>
    <p:sldId id="262" r:id="rId11"/>
    <p:sldId id="263" r:id="rId12"/>
    <p:sldId id="265" r:id="rId13"/>
    <p:sldId id="276" r:id="rId14"/>
    <p:sldId id="266" r:id="rId15"/>
    <p:sldId id="267" r:id="rId16"/>
    <p:sldId id="268" r:id="rId17"/>
    <p:sldId id="269" r:id="rId18"/>
    <p:sldId id="270" r:id="rId19"/>
    <p:sldId id="271" r:id="rId20"/>
    <p:sldId id="272" r:id="rId21"/>
    <p:sldId id="286" r:id="rId22"/>
    <p:sldId id="287"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463" autoAdjust="0"/>
  </p:normalViewPr>
  <p:slideViewPr>
    <p:cSldViewPr snapToGrid="0">
      <p:cViewPr varScale="1">
        <p:scale>
          <a:sx n="73" d="100"/>
          <a:sy n="73" d="100"/>
        </p:scale>
        <p:origin x="104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ADB7E4-C300-42DD-A762-F893D0DC4AC6}" type="datetimeFigureOut">
              <a:rPr lang="zh-CN" altLang="en-US" smtClean="0"/>
              <a:t>2021/10/25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F88FC9-5AA3-4B80-8B2D-46A779B9E979}" type="slidenum">
              <a:rPr lang="zh-CN" altLang="en-US" smtClean="0"/>
              <a:t>‹#›</a:t>
            </a:fld>
            <a:endParaRPr lang="zh-CN" altLang="en-US"/>
          </a:p>
        </p:txBody>
      </p:sp>
    </p:spTree>
    <p:extLst>
      <p:ext uri="{BB962C8B-B14F-4D97-AF65-F5344CB8AC3E}">
        <p14:creationId xmlns:p14="http://schemas.microsoft.com/office/powerpoint/2010/main" val="610830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3F88FC9-5AA3-4B80-8B2D-46A779B9E979}" type="slidenum">
              <a:rPr lang="zh-CN" altLang="en-US" smtClean="0"/>
              <a:t>1</a:t>
            </a:fld>
            <a:endParaRPr lang="zh-CN" altLang="en-US"/>
          </a:p>
        </p:txBody>
      </p:sp>
    </p:spTree>
    <p:extLst>
      <p:ext uri="{BB962C8B-B14F-4D97-AF65-F5344CB8AC3E}">
        <p14:creationId xmlns:p14="http://schemas.microsoft.com/office/powerpoint/2010/main" val="815718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在这张图中，作者使用原始图像</a:t>
            </a:r>
            <a:r>
              <a:rPr lang="en-US" altLang="zh-CN" dirty="0"/>
              <a:t>(</a:t>
            </a:r>
            <a:r>
              <a:rPr lang="zh-CN" altLang="en-US" dirty="0"/>
              <a:t>无羽流情况</a:t>
            </a:r>
            <a:r>
              <a:rPr lang="en-US" altLang="zh-CN" dirty="0"/>
              <a:t>)</a:t>
            </a:r>
            <a:r>
              <a:rPr lang="zh-CN" altLang="en-US" dirty="0"/>
              <a:t>分析了这三个站点的反演误差分布情况，</a:t>
            </a:r>
            <a:r>
              <a:rPr lang="en-US" altLang="zh-CN" dirty="0"/>
              <a:t>μ</a:t>
            </a:r>
            <a:r>
              <a:rPr lang="zh-CN" altLang="en-US" dirty="0"/>
              <a:t>值和</a:t>
            </a:r>
            <a:r>
              <a:rPr lang="en-US" altLang="zh-CN" dirty="0"/>
              <a:t>σ</a:t>
            </a:r>
            <a:r>
              <a:rPr lang="zh-CN" altLang="en-US" dirty="0"/>
              <a:t>值分别表示分布的均值和标准差。</a:t>
            </a:r>
            <a:endParaRPr lang="en-US" altLang="zh-CN" dirty="0"/>
          </a:p>
          <a:p>
            <a:r>
              <a:rPr lang="zh-CN" altLang="en-US" dirty="0"/>
              <a:t>可以看到，误差倾向于服从高斯分布，这可能是因为随机仪器噪声的贡献相对于有限数量的空间相干反演伪像占主导地位。</a:t>
            </a:r>
            <a:endParaRPr lang="en-US" altLang="zh-CN" dirty="0"/>
          </a:p>
          <a:p>
            <a:r>
              <a:rPr lang="zh-CN" altLang="en-US" dirty="0"/>
              <a:t>我们可以通过</a:t>
            </a:r>
            <a:r>
              <a:rPr lang="en-US" altLang="zh-CN" dirty="0"/>
              <a:t>σ</a:t>
            </a:r>
            <a:r>
              <a:rPr lang="zh-CN" altLang="en-US" dirty="0"/>
              <a:t>来估计这三个站点的反演精度误差。中国站的反演精度误差</a:t>
            </a:r>
            <a:r>
              <a:rPr lang="en-US" altLang="zh-CN" dirty="0"/>
              <a:t>(197 Ppb)</a:t>
            </a:r>
            <a:r>
              <a:rPr lang="zh-CN" altLang="en-US" dirty="0"/>
              <a:t>是阿尔及利亚站</a:t>
            </a:r>
            <a:r>
              <a:rPr lang="en-US" altLang="zh-CN" dirty="0"/>
              <a:t>(61 Ppb)</a:t>
            </a:r>
            <a:r>
              <a:rPr lang="zh-CN" altLang="en-US" dirty="0"/>
              <a:t>的</a:t>
            </a:r>
            <a:r>
              <a:rPr lang="en-US" altLang="zh-CN" dirty="0"/>
              <a:t>3</a:t>
            </a:r>
            <a:r>
              <a:rPr lang="zh-CN" altLang="en-US" dirty="0"/>
              <a:t>倍多。此外，中国区域的均值也存在较大的（</a:t>
            </a:r>
            <a:r>
              <a:rPr lang="en-US" altLang="zh-CN" dirty="0"/>
              <a:t>29 ppb</a:t>
            </a:r>
            <a:r>
              <a:rPr lang="zh-CN" altLang="en-US" dirty="0"/>
              <a:t>）负偏差。</a:t>
            </a:r>
            <a:endParaRPr lang="en-US" altLang="zh-CN" dirty="0"/>
          </a:p>
          <a:p>
            <a:r>
              <a:rPr lang="zh-CN" altLang="en-US" dirty="0"/>
              <a:t>这再次表明反演误差和随后的羽流探测极限对表面类型有很强的依赖性。</a:t>
            </a:r>
            <a:endParaRPr lang="en-US" altLang="zh-CN" dirty="0"/>
          </a:p>
        </p:txBody>
      </p:sp>
      <p:sp>
        <p:nvSpPr>
          <p:cNvPr id="4" name="灯片编号占位符 3"/>
          <p:cNvSpPr>
            <a:spLocks noGrp="1"/>
          </p:cNvSpPr>
          <p:nvPr>
            <p:ph type="sldNum" sz="quarter" idx="5"/>
          </p:nvPr>
        </p:nvSpPr>
        <p:spPr/>
        <p:txBody>
          <a:bodyPr/>
          <a:lstStyle/>
          <a:p>
            <a:fld id="{13F88FC9-5AA3-4B80-8B2D-46A779B9E979}" type="slidenum">
              <a:rPr lang="zh-CN" altLang="en-US" smtClean="0"/>
              <a:t>12</a:t>
            </a:fld>
            <a:endParaRPr lang="zh-CN" altLang="en-US"/>
          </a:p>
        </p:txBody>
      </p:sp>
    </p:spTree>
    <p:extLst>
      <p:ext uri="{BB962C8B-B14F-4D97-AF65-F5344CB8AC3E}">
        <p14:creationId xmlns:p14="http://schemas.microsoft.com/office/powerpoint/2010/main" val="15811314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latin typeface="PingFangSC-Regular"/>
              </a:rPr>
              <a:t>这张图更好的量化显示了不同地区的反演能力。</a:t>
            </a:r>
            <a:endParaRPr lang="en-US" altLang="zh-CN" b="0" i="0" dirty="0">
              <a:solidFill>
                <a:srgbClr val="000000"/>
              </a:solidFill>
              <a:effectLst/>
              <a:latin typeface="PingFangSC-Regular"/>
            </a:endParaRPr>
          </a:p>
          <a:p>
            <a:r>
              <a:rPr lang="zh-CN" altLang="en-US" dirty="0"/>
              <a:t>它比较了在排放通量为</a:t>
            </a:r>
            <a:r>
              <a:rPr lang="en-US" altLang="zh-CN" dirty="0"/>
              <a:t>1000kg/h</a:t>
            </a:r>
            <a:r>
              <a:rPr lang="zh-CN" altLang="en-US" dirty="0"/>
              <a:t>和</a:t>
            </a:r>
            <a:r>
              <a:rPr lang="en-US" altLang="zh-CN" dirty="0"/>
              <a:t>2000kg/h</a:t>
            </a:r>
            <a:r>
              <a:rPr lang="zh-CN" altLang="en-US" dirty="0"/>
              <a:t>的情况下，相同的</a:t>
            </a:r>
            <a:r>
              <a:rPr lang="en-US" altLang="zh-CN" dirty="0"/>
              <a:t>100×100</a:t>
            </a:r>
            <a:r>
              <a:rPr lang="zh-CN" altLang="en-US" dirty="0"/>
              <a:t>像素子集的输入和反演得到的</a:t>
            </a:r>
            <a:r>
              <a:rPr lang="en-US" altLang="zh-CN" dirty="0" err="1"/>
              <a:t>ΔXch</a:t>
            </a:r>
            <a:r>
              <a:rPr lang="en-US" altLang="zh-CN" dirty="0"/>
              <a:t> 4</a:t>
            </a:r>
            <a:r>
              <a:rPr lang="zh-CN" altLang="en-US" dirty="0"/>
              <a:t>。</a:t>
            </a:r>
            <a:endParaRPr lang="en-US" altLang="zh-CN" dirty="0"/>
          </a:p>
          <a:p>
            <a:r>
              <a:rPr lang="zh-CN" altLang="en-US" dirty="0"/>
              <a:t>从左至右分别是阿尔及利亚、美国和中国的结果，显而易见左侧图中的点更为集中，较为精确，而右侧图中的点更加分散，表示误差更大。</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13F88FC9-5AA3-4B80-8B2D-46A779B9E979}" type="slidenum">
              <a:rPr lang="zh-CN" altLang="en-US" smtClean="0"/>
              <a:t>13</a:t>
            </a:fld>
            <a:endParaRPr lang="zh-CN" altLang="en-US"/>
          </a:p>
        </p:txBody>
      </p:sp>
    </p:spTree>
    <p:extLst>
      <p:ext uri="{BB962C8B-B14F-4D97-AF65-F5344CB8AC3E}">
        <p14:creationId xmlns:p14="http://schemas.microsoft.com/office/powerpoint/2010/main" val="2998292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光谱定标中反演误差的灵敏度</a:t>
            </a:r>
          </a:p>
        </p:txBody>
      </p:sp>
      <p:sp>
        <p:nvSpPr>
          <p:cNvPr id="4" name="灯片编号占位符 3"/>
          <p:cNvSpPr>
            <a:spLocks noGrp="1"/>
          </p:cNvSpPr>
          <p:nvPr>
            <p:ph type="sldNum" sz="quarter" idx="5"/>
          </p:nvPr>
        </p:nvSpPr>
        <p:spPr/>
        <p:txBody>
          <a:bodyPr/>
          <a:lstStyle/>
          <a:p>
            <a:fld id="{13F88FC9-5AA3-4B80-8B2D-46A779B9E979}" type="slidenum">
              <a:rPr lang="zh-CN" altLang="en-US" smtClean="0"/>
              <a:t>15</a:t>
            </a:fld>
            <a:endParaRPr lang="zh-CN" altLang="en-US"/>
          </a:p>
        </p:txBody>
      </p:sp>
    </p:spTree>
    <p:extLst>
      <p:ext uri="{BB962C8B-B14F-4D97-AF65-F5344CB8AC3E}">
        <p14:creationId xmlns:p14="http://schemas.microsoft.com/office/powerpoint/2010/main" val="3388831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作者还评估了光照角度对反演的影响。</a:t>
            </a:r>
            <a:endParaRPr lang="en-US" altLang="zh-CN" dirty="0"/>
          </a:p>
          <a:p>
            <a:r>
              <a:rPr lang="zh-CN" altLang="en-US" dirty="0"/>
              <a:t>图中显示了在不同太阳天顶角下模拟的匹配滤波器处理产生的</a:t>
            </a:r>
            <a:r>
              <a:rPr lang="en-US" altLang="zh-CN" dirty="0"/>
              <a:t>ΔXCH4</a:t>
            </a:r>
            <a:r>
              <a:rPr lang="zh-CN" altLang="en-US" dirty="0"/>
              <a:t>图生成的直方图。可以看到，较小的</a:t>
            </a:r>
            <a:r>
              <a:rPr lang="en-US" altLang="zh-CN" dirty="0"/>
              <a:t>SZA</a:t>
            </a:r>
            <a:r>
              <a:rPr lang="zh-CN" altLang="en-US" dirty="0"/>
              <a:t>的检索误差减少，这可以用测量信噪比的提高来解释。</a:t>
            </a:r>
          </a:p>
        </p:txBody>
      </p:sp>
      <p:sp>
        <p:nvSpPr>
          <p:cNvPr id="4" name="灯片编号占位符 3"/>
          <p:cNvSpPr>
            <a:spLocks noGrp="1"/>
          </p:cNvSpPr>
          <p:nvPr>
            <p:ph type="sldNum" sz="quarter" idx="5"/>
          </p:nvPr>
        </p:nvSpPr>
        <p:spPr/>
        <p:txBody>
          <a:bodyPr/>
          <a:lstStyle/>
          <a:p>
            <a:fld id="{13F88FC9-5AA3-4B80-8B2D-46A779B9E979}" type="slidenum">
              <a:rPr lang="zh-CN" altLang="en-US" smtClean="0"/>
              <a:t>17</a:t>
            </a:fld>
            <a:endParaRPr lang="zh-CN" altLang="en-US"/>
          </a:p>
        </p:txBody>
      </p:sp>
    </p:spTree>
    <p:extLst>
      <p:ext uri="{BB962C8B-B14F-4D97-AF65-F5344CB8AC3E}">
        <p14:creationId xmlns:p14="http://schemas.microsoft.com/office/powerpoint/2010/main" val="35946053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真实数据的结果</a:t>
            </a:r>
            <a:endParaRPr lang="en-US" altLang="zh-CN" dirty="0"/>
          </a:p>
          <a:p>
            <a:r>
              <a:rPr lang="zh-CN" altLang="en-US" dirty="0"/>
              <a:t>显示了来自不同地点真实</a:t>
            </a:r>
            <a:r>
              <a:rPr lang="en-US" altLang="zh-CN" dirty="0"/>
              <a:t>PRISMA</a:t>
            </a:r>
            <a:r>
              <a:rPr lang="zh-CN" altLang="en-US" dirty="0"/>
              <a:t>图像的甲烷</a:t>
            </a:r>
            <a:r>
              <a:rPr lang="en-US" altLang="zh-CN" dirty="0"/>
              <a:t>ΔXCH4</a:t>
            </a:r>
            <a:r>
              <a:rPr lang="zh-CN" altLang="en-US" dirty="0"/>
              <a:t>地图示例。顶部行显示真彩色复合材料，中间行显示本研究中用作参考的基本匹配滤波器实现的结果，底部行显示第</a:t>
            </a:r>
            <a:r>
              <a:rPr lang="en-US" altLang="zh-CN" dirty="0"/>
              <a:t>2.1</a:t>
            </a:r>
            <a:r>
              <a:rPr lang="zh-CN" altLang="en-US" dirty="0"/>
              <a:t>节中描述的高级</a:t>
            </a:r>
            <a:r>
              <a:rPr lang="en-US" altLang="zh-CN" dirty="0"/>
              <a:t>MAG1C</a:t>
            </a:r>
            <a:r>
              <a:rPr lang="zh-CN" altLang="en-US" dirty="0"/>
              <a:t>匹配滤波器检索结果。</a:t>
            </a:r>
            <a:endParaRPr lang="en-US" altLang="zh-CN" dirty="0"/>
          </a:p>
          <a:p>
            <a:r>
              <a:rPr lang="zh-CN" altLang="en-US" dirty="0"/>
              <a:t>所有映射对应</a:t>
            </a:r>
            <a:r>
              <a:rPr lang="en-US" altLang="zh-CN" dirty="0"/>
              <a:t>150×150</a:t>
            </a:r>
            <a:r>
              <a:rPr lang="zh-CN" altLang="en-US" dirty="0"/>
              <a:t>像素子集。第一列显示了在阿尔及利亚的一个石油和天然气开采现场探测到的两股羽流</a:t>
            </a:r>
            <a:r>
              <a:rPr lang="en-US" altLang="zh-CN" dirty="0"/>
              <a:t>;</a:t>
            </a:r>
            <a:r>
              <a:rPr lang="zh-CN" altLang="en-US" dirty="0"/>
              <a:t>第二列显示了来自土库曼斯坦油田近源的两个大烟柱</a:t>
            </a:r>
            <a:r>
              <a:rPr lang="en-US" altLang="zh-CN" dirty="0"/>
              <a:t>;</a:t>
            </a:r>
            <a:r>
              <a:rPr lang="zh-CN" altLang="en-US" dirty="0"/>
              <a:t>第三行是来自二叠纪盆地井台的烟羽，第四列是来自中国山西地区的一个煤矿的大量排放。</a:t>
            </a:r>
          </a:p>
        </p:txBody>
      </p:sp>
      <p:sp>
        <p:nvSpPr>
          <p:cNvPr id="4" name="灯片编号占位符 3"/>
          <p:cNvSpPr>
            <a:spLocks noGrp="1"/>
          </p:cNvSpPr>
          <p:nvPr>
            <p:ph type="sldNum" sz="quarter" idx="5"/>
          </p:nvPr>
        </p:nvSpPr>
        <p:spPr/>
        <p:txBody>
          <a:bodyPr/>
          <a:lstStyle/>
          <a:p>
            <a:fld id="{13F88FC9-5AA3-4B80-8B2D-46A779B9E979}" type="slidenum">
              <a:rPr lang="zh-CN" altLang="en-US" smtClean="0"/>
              <a:t>18</a:t>
            </a:fld>
            <a:endParaRPr lang="zh-CN" altLang="en-US"/>
          </a:p>
        </p:txBody>
      </p:sp>
    </p:spTree>
    <p:extLst>
      <p:ext uri="{BB962C8B-B14F-4D97-AF65-F5344CB8AC3E}">
        <p14:creationId xmlns:p14="http://schemas.microsoft.com/office/powerpoint/2010/main" val="2453675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文章中处理真实</a:t>
            </a:r>
            <a:r>
              <a:rPr lang="en-US" altLang="zh-CN" dirty="0"/>
              <a:t>PRISMA</a:t>
            </a:r>
            <a:r>
              <a:rPr lang="zh-CN" altLang="en-US" dirty="0"/>
              <a:t>数据的最终结果如图。地图已经进行了几何校正，羽流已经从背景中手工提取，并在高分辨率的真彩色图像上表示。</a:t>
            </a:r>
            <a:endParaRPr lang="en-US" altLang="zh-CN" dirty="0"/>
          </a:p>
          <a:p>
            <a:r>
              <a:rPr lang="zh-CN" altLang="en-US" dirty="0"/>
              <a:t>根据参考匹配滤波器反演处理的数据，使用基于</a:t>
            </a:r>
            <a:r>
              <a:rPr lang="en-US" altLang="zh-CN" dirty="0" err="1"/>
              <a:t>ime</a:t>
            </a:r>
            <a:r>
              <a:rPr lang="zh-CN" altLang="en-US" dirty="0"/>
              <a:t>的方法估算的</a:t>
            </a:r>
            <a:r>
              <a:rPr lang="en-US" altLang="zh-CN" dirty="0"/>
              <a:t>Q</a:t>
            </a:r>
            <a:r>
              <a:rPr lang="zh-CN" altLang="en-US" dirty="0"/>
              <a:t>值显示了所有羽流。</a:t>
            </a:r>
            <a:r>
              <a:rPr lang="en-US" altLang="zh-CN" dirty="0"/>
              <a:t>Q</a:t>
            </a:r>
            <a:r>
              <a:rPr lang="zh-CN" altLang="en-US" dirty="0"/>
              <a:t>值在</a:t>
            </a:r>
            <a:r>
              <a:rPr lang="en-US" altLang="zh-CN" dirty="0" err="1"/>
              <a:t>permain</a:t>
            </a:r>
            <a:r>
              <a:rPr lang="zh-CN" altLang="en-US" dirty="0"/>
              <a:t>盆地较小羽流的</a:t>
            </a:r>
            <a:r>
              <a:rPr lang="en-US" altLang="zh-CN" dirty="0"/>
              <a:t>1700±600 kg/h</a:t>
            </a:r>
            <a:r>
              <a:rPr lang="zh-CN" altLang="en-US" dirty="0"/>
              <a:t>和土库曼斯坦的</a:t>
            </a:r>
            <a:r>
              <a:rPr lang="en-US" altLang="zh-CN" dirty="0"/>
              <a:t>35500±12000 kg/h</a:t>
            </a:r>
            <a:r>
              <a:rPr lang="zh-CN" altLang="en-US" dirty="0"/>
              <a:t>之间。</a:t>
            </a:r>
          </a:p>
        </p:txBody>
      </p:sp>
      <p:sp>
        <p:nvSpPr>
          <p:cNvPr id="4" name="灯片编号占位符 3"/>
          <p:cNvSpPr>
            <a:spLocks noGrp="1"/>
          </p:cNvSpPr>
          <p:nvPr>
            <p:ph type="sldNum" sz="quarter" idx="5"/>
          </p:nvPr>
        </p:nvSpPr>
        <p:spPr/>
        <p:txBody>
          <a:bodyPr/>
          <a:lstStyle/>
          <a:p>
            <a:fld id="{13F88FC9-5AA3-4B80-8B2D-46A779B9E979}" type="slidenum">
              <a:rPr lang="zh-CN" altLang="en-US" smtClean="0"/>
              <a:t>19</a:t>
            </a:fld>
            <a:endParaRPr lang="zh-CN" altLang="en-US"/>
          </a:p>
        </p:txBody>
      </p:sp>
    </p:spTree>
    <p:extLst>
      <p:ext uri="{BB962C8B-B14F-4D97-AF65-F5344CB8AC3E}">
        <p14:creationId xmlns:p14="http://schemas.microsoft.com/office/powerpoint/2010/main" val="36785084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这项研究调查了</a:t>
            </a:r>
            <a:r>
              <a:rPr lang="en-US" altLang="zh-CN" dirty="0"/>
              <a:t>PRISMA</a:t>
            </a:r>
            <a:r>
              <a:rPr lang="zh-CN" altLang="en-US" dirty="0"/>
              <a:t>卫星成像光谱任务绘制强烈甲烷羽流的潜力。</a:t>
            </a:r>
            <a:endParaRPr lang="en-US" altLang="zh-CN" dirty="0"/>
          </a:p>
          <a:p>
            <a:r>
              <a:rPr lang="zh-CN" altLang="en-US" dirty="0"/>
              <a:t>分析结果证实了</a:t>
            </a:r>
            <a:r>
              <a:rPr lang="en-US" altLang="zh-CN" dirty="0"/>
              <a:t>ΔXCH4</a:t>
            </a:r>
            <a:r>
              <a:rPr lang="zh-CN" altLang="en-US" dirty="0"/>
              <a:t>反演性能对表面类型的强烈依赖。</a:t>
            </a:r>
            <a:endParaRPr lang="en-US" altLang="zh-CN" dirty="0"/>
          </a:p>
          <a:p>
            <a:r>
              <a:rPr lang="zh-CN" altLang="en-US" dirty="0"/>
              <a:t>减少</a:t>
            </a:r>
            <a:r>
              <a:rPr lang="en-US" altLang="zh-CN" dirty="0"/>
              <a:t>ΔXCH4</a:t>
            </a:r>
            <a:r>
              <a:rPr lang="zh-CN" altLang="en-US" dirty="0"/>
              <a:t>地图中大量的假阳性对</a:t>
            </a:r>
            <a:r>
              <a:rPr lang="en-US" altLang="zh-CN" dirty="0"/>
              <a:t>PRISMA</a:t>
            </a:r>
            <a:r>
              <a:rPr lang="zh-CN" altLang="en-US" dirty="0"/>
              <a:t>数据在甲烷制图中的广泛应用至关重要。</a:t>
            </a:r>
            <a:endParaRPr lang="en-US" altLang="zh-CN" dirty="0"/>
          </a:p>
          <a:p>
            <a:r>
              <a:rPr lang="zh-CN" altLang="en-US" dirty="0"/>
              <a:t>利用由</a:t>
            </a:r>
            <a:r>
              <a:rPr lang="en-US" altLang="zh-CN" dirty="0"/>
              <a:t>PRISMA</a:t>
            </a:r>
            <a:r>
              <a:rPr lang="zh-CN" altLang="en-US" dirty="0"/>
              <a:t>取样的宽光谱窗口的其他部分的光谱信息进行反演的方法，例如</a:t>
            </a:r>
            <a:r>
              <a:rPr lang="en-US" altLang="zh-CN" dirty="0"/>
              <a:t>1700 nm</a:t>
            </a:r>
            <a:r>
              <a:rPr lang="zh-CN" altLang="en-US" dirty="0"/>
              <a:t>处较弱的甲烷吸收，可以帮助减少背景表面的影响。这将降低羽流检测的限制，并使自动羽流检测程序的开发成为可能，以避免耗时和容易出错的基于视觉检测的程序。</a:t>
            </a:r>
            <a:endParaRPr lang="en-US" altLang="zh-CN" dirty="0"/>
          </a:p>
        </p:txBody>
      </p:sp>
      <p:sp>
        <p:nvSpPr>
          <p:cNvPr id="4" name="灯片编号占位符 3"/>
          <p:cNvSpPr>
            <a:spLocks noGrp="1"/>
          </p:cNvSpPr>
          <p:nvPr>
            <p:ph type="sldNum" sz="quarter" idx="5"/>
          </p:nvPr>
        </p:nvSpPr>
        <p:spPr/>
        <p:txBody>
          <a:bodyPr/>
          <a:lstStyle/>
          <a:p>
            <a:fld id="{13F88FC9-5AA3-4B80-8B2D-46A779B9E979}" type="slidenum">
              <a:rPr lang="zh-CN" altLang="en-US" smtClean="0"/>
              <a:t>20</a:t>
            </a:fld>
            <a:endParaRPr lang="zh-CN" altLang="en-US"/>
          </a:p>
        </p:txBody>
      </p:sp>
    </p:spTree>
    <p:extLst>
      <p:ext uri="{BB962C8B-B14F-4D97-AF65-F5344CB8AC3E}">
        <p14:creationId xmlns:p14="http://schemas.microsoft.com/office/powerpoint/2010/main" val="28786755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感觉这篇文章读的比较吃力，有一些涉及到具体方法和技术的地方没有读懂。最近在做和甲烷反演相关的工作，所以选了这篇文章，希望和大家一同探讨。</a:t>
            </a:r>
          </a:p>
        </p:txBody>
      </p:sp>
      <p:sp>
        <p:nvSpPr>
          <p:cNvPr id="4" name="灯片编号占位符 3"/>
          <p:cNvSpPr>
            <a:spLocks noGrp="1"/>
          </p:cNvSpPr>
          <p:nvPr>
            <p:ph type="sldNum" sz="quarter" idx="5"/>
          </p:nvPr>
        </p:nvSpPr>
        <p:spPr/>
        <p:txBody>
          <a:bodyPr/>
          <a:lstStyle/>
          <a:p>
            <a:fld id="{13F88FC9-5AA3-4B80-8B2D-46A779B9E979}" type="slidenum">
              <a:rPr lang="zh-CN" altLang="en-US" smtClean="0"/>
              <a:t>21</a:t>
            </a:fld>
            <a:endParaRPr lang="zh-CN" altLang="en-US"/>
          </a:p>
        </p:txBody>
      </p:sp>
    </p:spTree>
    <p:extLst>
      <p:ext uri="{BB962C8B-B14F-4D97-AF65-F5344CB8AC3E}">
        <p14:creationId xmlns:p14="http://schemas.microsoft.com/office/powerpoint/2010/main" val="305161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甲烷是一种温室气体，</a:t>
            </a:r>
            <a:r>
              <a:rPr lang="zh-CN" altLang="en-US" b="0" i="0" dirty="0">
                <a:solidFill>
                  <a:srgbClr val="333333"/>
                </a:solidFill>
                <a:effectLst/>
                <a:latin typeface="Helvetica Neue"/>
              </a:rPr>
              <a:t>以单位分子数而言，甲烷分子产生的温室效应要比二氧化碳分子大</a:t>
            </a:r>
            <a:r>
              <a:rPr lang="en-US" altLang="zh-CN" b="0" i="0" dirty="0">
                <a:solidFill>
                  <a:srgbClr val="333333"/>
                </a:solidFill>
                <a:effectLst/>
                <a:latin typeface="Helvetica Neue"/>
              </a:rPr>
              <a:t>25</a:t>
            </a:r>
            <a:r>
              <a:rPr lang="zh-CN" altLang="en-US" b="0" i="0" dirty="0">
                <a:solidFill>
                  <a:srgbClr val="333333"/>
                </a:solidFill>
                <a:effectLst/>
                <a:latin typeface="Helvetica Neue"/>
              </a:rPr>
              <a:t>倍。</a:t>
            </a:r>
            <a:endParaRPr lang="en-US" altLang="zh-CN" dirty="0"/>
          </a:p>
          <a:p>
            <a:r>
              <a:rPr lang="zh-CN" altLang="en-US" dirty="0"/>
              <a:t>化石燃料生产活动产生的甲烷</a:t>
            </a:r>
            <a:r>
              <a:rPr lang="en-US" altLang="zh-CN" dirty="0"/>
              <a:t>(CH4)</a:t>
            </a:r>
            <a:r>
              <a:rPr lang="zh-CN" altLang="en-US" dirty="0"/>
              <a:t>排放量占了全球人为排放总量的</a:t>
            </a:r>
            <a:r>
              <a:rPr lang="en-US" altLang="zh-CN" dirty="0"/>
              <a:t>35%</a:t>
            </a:r>
            <a:r>
              <a:rPr lang="zh-CN" altLang="en-US" dirty="0"/>
              <a:t>，这些工业甲烷排放通常作为所谓的“点排放”发生，即从表面小元素排放的含有相对大量气体的羽流。</a:t>
            </a:r>
            <a:endParaRPr lang="en-US" altLang="zh-CN" dirty="0"/>
          </a:p>
          <a:p>
            <a:r>
              <a:rPr lang="zh-CN" altLang="en-US" dirty="0"/>
              <a:t>检测和消除化石燃料生产活动产生的意外甲烷排放已被联合国环境规划署确定为降低大气中温室气体浓度的关键手段。</a:t>
            </a:r>
          </a:p>
        </p:txBody>
      </p:sp>
      <p:sp>
        <p:nvSpPr>
          <p:cNvPr id="4" name="灯片编号占位符 3"/>
          <p:cNvSpPr>
            <a:spLocks noGrp="1"/>
          </p:cNvSpPr>
          <p:nvPr>
            <p:ph type="sldNum" sz="quarter" idx="5"/>
          </p:nvPr>
        </p:nvSpPr>
        <p:spPr/>
        <p:txBody>
          <a:bodyPr/>
          <a:lstStyle/>
          <a:p>
            <a:fld id="{13F88FC9-5AA3-4B80-8B2D-46A779B9E979}" type="slidenum">
              <a:rPr lang="zh-CN" altLang="en-US" smtClean="0"/>
              <a:t>4</a:t>
            </a:fld>
            <a:endParaRPr lang="zh-CN" altLang="en-US"/>
          </a:p>
        </p:txBody>
      </p:sp>
    </p:spTree>
    <p:extLst>
      <p:ext uri="{BB962C8B-B14F-4D97-AF65-F5344CB8AC3E}">
        <p14:creationId xmlns:p14="http://schemas.microsoft.com/office/powerpoint/2010/main" val="3416589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从空间测量中提取甲烷通常依赖于对地球表面在光谱的短波红外</a:t>
            </a:r>
            <a:r>
              <a:rPr lang="en-US" altLang="zh-CN" dirty="0"/>
              <a:t>(SWIR)</a:t>
            </a:r>
            <a:r>
              <a:rPr lang="zh-CN" altLang="en-US" dirty="0"/>
              <a:t>部分</a:t>
            </a:r>
            <a:r>
              <a:rPr lang="en-US" altLang="zh-CN" dirty="0"/>
              <a:t>(</a:t>
            </a:r>
            <a:r>
              <a:rPr lang="zh-CN" altLang="en-US" dirty="0"/>
              <a:t>约</a:t>
            </a:r>
            <a:r>
              <a:rPr lang="en-US" altLang="zh-CN" dirty="0"/>
              <a:t>1600-2500</a:t>
            </a:r>
            <a:r>
              <a:rPr lang="zh-CN" altLang="en-US" dirty="0"/>
              <a:t>纳米</a:t>
            </a:r>
            <a:r>
              <a:rPr lang="en-US" altLang="zh-CN" dirty="0"/>
              <a:t>)</a:t>
            </a:r>
            <a:r>
              <a:rPr lang="zh-CN" altLang="en-US" dirty="0"/>
              <a:t>反射的太阳辐射的光谱分辨测量。</a:t>
            </a:r>
            <a:endParaRPr lang="en-US" altLang="zh-CN" dirty="0"/>
          </a:p>
          <a:p>
            <a:r>
              <a:rPr lang="zh-CN" altLang="en-US" dirty="0"/>
              <a:t>左图中，上半部分显示了在近红外波段具有最高吸收量的几种气体（水蒸气、二氧化碳、一氧化二氮、和甲烷）的双向透过率。</a:t>
            </a:r>
            <a:endParaRPr lang="en-US" altLang="zh-CN" dirty="0"/>
          </a:p>
          <a:p>
            <a:r>
              <a:rPr lang="zh-CN" altLang="en-US" dirty="0"/>
              <a:t>下半部分显示了在两个不同的甲烷柱浓度</a:t>
            </a:r>
            <a:r>
              <a:rPr lang="en-US" altLang="zh-CN" dirty="0"/>
              <a:t>(XCH4)</a:t>
            </a:r>
            <a:r>
              <a:rPr lang="zh-CN" altLang="en-US" dirty="0"/>
              <a:t>下，用</a:t>
            </a:r>
            <a:r>
              <a:rPr lang="en-US" altLang="zh-CN" dirty="0"/>
              <a:t>PRISMA</a:t>
            </a:r>
            <a:r>
              <a:rPr lang="zh-CN" altLang="en-US" dirty="0"/>
              <a:t>测量的短波红外中的模拟大气顶部辐射光谱。</a:t>
            </a:r>
            <a:endParaRPr lang="en-US" altLang="zh-CN" dirty="0"/>
          </a:p>
          <a:p>
            <a:r>
              <a:rPr lang="zh-CN" altLang="en-US" dirty="0"/>
              <a:t>从下图中可以观察到，甲烷在该区域有两个吸收带，在</a:t>
            </a:r>
            <a:r>
              <a:rPr lang="en-US" altLang="zh-CN" dirty="0"/>
              <a:t>1700 nm</a:t>
            </a:r>
            <a:r>
              <a:rPr lang="zh-CN" altLang="en-US" dirty="0"/>
              <a:t>附近有一个较弱的吸收带，在</a:t>
            </a:r>
            <a:r>
              <a:rPr lang="en-US" altLang="zh-CN" dirty="0"/>
              <a:t>2300 nm</a:t>
            </a:r>
            <a:r>
              <a:rPr lang="zh-CN" altLang="en-US" dirty="0"/>
              <a:t>附近有一个较强的吸收带。</a:t>
            </a:r>
            <a:endParaRPr lang="en-US" altLang="zh-CN" dirty="0"/>
          </a:p>
          <a:p>
            <a:r>
              <a:rPr lang="zh-CN" altLang="en-US" dirty="0"/>
              <a:t>这篇文章中的反演也是基于</a:t>
            </a:r>
            <a:r>
              <a:rPr lang="en-US" altLang="zh-CN" dirty="0"/>
              <a:t>2300</a:t>
            </a:r>
            <a:r>
              <a:rPr lang="zh-CN" altLang="en-US" dirty="0"/>
              <a:t>纳米处的这个较强的吸收带。</a:t>
            </a:r>
          </a:p>
        </p:txBody>
      </p:sp>
      <p:sp>
        <p:nvSpPr>
          <p:cNvPr id="4" name="灯片编号占位符 3"/>
          <p:cNvSpPr>
            <a:spLocks noGrp="1"/>
          </p:cNvSpPr>
          <p:nvPr>
            <p:ph type="sldNum" sz="quarter" idx="5"/>
          </p:nvPr>
        </p:nvSpPr>
        <p:spPr/>
        <p:txBody>
          <a:bodyPr/>
          <a:lstStyle/>
          <a:p>
            <a:fld id="{13F88FC9-5AA3-4B80-8B2D-46A779B9E979}" type="slidenum">
              <a:rPr lang="zh-CN" altLang="en-US" smtClean="0"/>
              <a:t>5</a:t>
            </a:fld>
            <a:endParaRPr lang="zh-CN" altLang="en-US"/>
          </a:p>
        </p:txBody>
      </p:sp>
    </p:spTree>
    <p:extLst>
      <p:ext uri="{BB962C8B-B14F-4D97-AF65-F5344CB8AC3E}">
        <p14:creationId xmlns:p14="http://schemas.microsoft.com/office/powerpoint/2010/main" val="3137320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本文中甲烷反演的目标变量是甲烷柱浓度相对于背景的逐像素增强的部分</a:t>
            </a:r>
            <a:r>
              <a:rPr lang="en-US" altLang="zh-CN" dirty="0"/>
              <a:t>(</a:t>
            </a:r>
            <a:r>
              <a:rPr lang="zh-CN" altLang="en-US" dirty="0"/>
              <a:t>即</a:t>
            </a:r>
            <a:r>
              <a:rPr lang="en-US" altLang="zh-CN" dirty="0"/>
              <a:t>ΔXCH4)</a:t>
            </a:r>
            <a:r>
              <a:rPr lang="zh-CN" altLang="en-US" dirty="0"/>
              <a:t>。</a:t>
            </a:r>
            <a:endParaRPr lang="en-US" altLang="zh-CN" dirty="0"/>
          </a:p>
          <a:p>
            <a:r>
              <a:rPr lang="en-US" altLang="zh-CN" dirty="0"/>
              <a:t>ΔXCH4</a:t>
            </a:r>
            <a:r>
              <a:rPr lang="zh-CN" altLang="en-US" dirty="0"/>
              <a:t>在成像光谱数据中的反演主要有基于物理和数据驱动的两种方法。</a:t>
            </a:r>
            <a:endParaRPr lang="en-US" altLang="zh-CN" dirty="0"/>
          </a:p>
          <a:p>
            <a:r>
              <a:rPr lang="zh-CN" altLang="en-US" dirty="0"/>
              <a:t>基于物理的方法依赖于地表、大气和仪器之间辐射传输的明确建模。作为一种替代方法，数据驱动方法用统计方法从图像中提取的信息来约束反演。</a:t>
            </a:r>
            <a:endParaRPr lang="en-US" altLang="zh-CN" dirty="0"/>
          </a:p>
          <a:p>
            <a:r>
              <a:rPr lang="zh-CN" altLang="en-US" dirty="0"/>
              <a:t>我们选择了一种基于匹配滤波概念的数据驱动反演，基于每个输入光谱都可以表示为平均光谱加上由甲烷柱浓度变化引起的扰动的思想。</a:t>
            </a:r>
          </a:p>
        </p:txBody>
      </p:sp>
      <p:sp>
        <p:nvSpPr>
          <p:cNvPr id="4" name="灯片编号占位符 3"/>
          <p:cNvSpPr>
            <a:spLocks noGrp="1"/>
          </p:cNvSpPr>
          <p:nvPr>
            <p:ph type="sldNum" sz="quarter" idx="5"/>
          </p:nvPr>
        </p:nvSpPr>
        <p:spPr/>
        <p:txBody>
          <a:bodyPr/>
          <a:lstStyle/>
          <a:p>
            <a:fld id="{13F88FC9-5AA3-4B80-8B2D-46A779B9E979}" type="slidenum">
              <a:rPr lang="zh-CN" altLang="en-US" smtClean="0"/>
              <a:t>6</a:t>
            </a:fld>
            <a:endParaRPr lang="zh-CN" altLang="en-US"/>
          </a:p>
        </p:txBody>
      </p:sp>
    </p:spTree>
    <p:extLst>
      <p:ext uri="{BB962C8B-B14F-4D97-AF65-F5344CB8AC3E}">
        <p14:creationId xmlns:p14="http://schemas.microsoft.com/office/powerpoint/2010/main" val="930983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作者在</a:t>
            </a:r>
            <a:r>
              <a:rPr lang="en-US" altLang="zh-CN" dirty="0"/>
              <a:t>ΔXCH4</a:t>
            </a:r>
            <a:r>
              <a:rPr lang="zh-CN" altLang="en-US" dirty="0"/>
              <a:t>地图上检测甲烷羽流是基于目视检查的方法。</a:t>
            </a:r>
            <a:endParaRPr lang="en-US" altLang="zh-CN" dirty="0"/>
          </a:p>
          <a:p>
            <a:r>
              <a:rPr lang="zh-CN" altLang="en-US" dirty="0"/>
              <a:t>没有实现自动羽流检测方法的原因是，来自</a:t>
            </a:r>
            <a:r>
              <a:rPr lang="en-US" altLang="zh-CN" dirty="0"/>
              <a:t>PRISMA</a:t>
            </a:r>
            <a:r>
              <a:rPr lang="zh-CN" altLang="en-US" dirty="0"/>
              <a:t>的</a:t>
            </a:r>
            <a:r>
              <a:rPr lang="en-US" altLang="zh-CN" dirty="0"/>
              <a:t>ΔXCH4</a:t>
            </a:r>
            <a:r>
              <a:rPr lang="zh-CN" altLang="en-US" dirty="0"/>
              <a:t>地图包含大量与地物相关的空间相干反演伪影，干扰了反演。这使得开发自动羽流检测方法变得困难。</a:t>
            </a:r>
            <a:endParaRPr lang="en-US" altLang="zh-CN" dirty="0"/>
          </a:p>
          <a:p>
            <a:r>
              <a:rPr lang="zh-CN" altLang="en-US" dirty="0"/>
              <a:t>作者用典型气体羽流形状的空间模式来作为监督羽流探测方法，即高</a:t>
            </a:r>
            <a:r>
              <a:rPr lang="en-US" altLang="zh-CN" dirty="0"/>
              <a:t>ΔXCH4</a:t>
            </a:r>
            <a:r>
              <a:rPr lang="zh-CN" altLang="en-US" dirty="0"/>
              <a:t>值顺风向递减。通过基于视觉检查的第一次筛选识别的候选羽流与在</a:t>
            </a:r>
            <a:r>
              <a:rPr lang="en-US" altLang="zh-CN" dirty="0"/>
              <a:t>2300 nm</a:t>
            </a:r>
            <a:r>
              <a:rPr lang="zh-CN" altLang="en-US" dirty="0"/>
              <a:t>吸收特征的连续谱处的输入光谱辐射数据进行比较，以丢弃由于表面图案而产生的假阳性。然后，将得到的羽流候选者与该地区的风数据和非常高分辨率的图像进行联合配准。如果候选烟羽大致与风向一致，并且根据这张非常高分辨率的图像，它起源于潜在发射基础设施所在的位置，那么它就被认为是真正的探测。需用到高分辨率地图数据和风速数据。</a:t>
            </a:r>
          </a:p>
        </p:txBody>
      </p:sp>
      <p:sp>
        <p:nvSpPr>
          <p:cNvPr id="4" name="灯片编号占位符 3"/>
          <p:cNvSpPr>
            <a:spLocks noGrp="1"/>
          </p:cNvSpPr>
          <p:nvPr>
            <p:ph type="sldNum" sz="quarter" idx="5"/>
          </p:nvPr>
        </p:nvSpPr>
        <p:spPr/>
        <p:txBody>
          <a:bodyPr/>
          <a:lstStyle/>
          <a:p>
            <a:fld id="{13F88FC9-5AA3-4B80-8B2D-46A779B9E979}" type="slidenum">
              <a:rPr lang="zh-CN" altLang="en-US" smtClean="0"/>
              <a:t>7</a:t>
            </a:fld>
            <a:endParaRPr lang="zh-CN" altLang="en-US"/>
          </a:p>
        </p:txBody>
      </p:sp>
    </p:spTree>
    <p:extLst>
      <p:ext uri="{BB962C8B-B14F-4D97-AF65-F5344CB8AC3E}">
        <p14:creationId xmlns:p14="http://schemas.microsoft.com/office/powerpoint/2010/main" val="1249085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下面作者提到了计算每个探测到的羽流的排放通量速率的方法。</a:t>
            </a:r>
            <a:r>
              <a:rPr lang="en-US" altLang="zh-CN" dirty="0"/>
              <a:t>(Q)</a:t>
            </a:r>
            <a:r>
              <a:rPr lang="zh-CN" altLang="en-US" dirty="0"/>
              <a:t>值，单位为千克每小时</a:t>
            </a:r>
            <a:r>
              <a:rPr lang="en-US" altLang="zh-CN" dirty="0"/>
              <a:t>(kg/h)</a:t>
            </a:r>
            <a:r>
              <a:rPr lang="zh-CN" altLang="en-US" dirty="0"/>
              <a:t>。</a:t>
            </a:r>
            <a:endParaRPr lang="en-US" altLang="zh-CN" dirty="0"/>
          </a:p>
          <a:p>
            <a:r>
              <a:rPr lang="zh-CN" altLang="en-US" dirty="0"/>
              <a:t>作者手动定义一个多边形来将羽毛从背景中分离出来。首先，根据图像的中值应用一个阈值来去除背景。然后，将甲烷检索图像覆盖在高分辨率图像上，以识别羽流附近可能干扰信号的假阳性源。考虑到附近的伪影和假阳性源，作者绘制的多边形只掩蔽在发射羽流内的像素，避免假像素或错误源。</a:t>
            </a:r>
            <a:endParaRPr lang="en-US" altLang="zh-CN" dirty="0"/>
          </a:p>
          <a:p>
            <a:r>
              <a:rPr lang="zh-CN" altLang="en-US" dirty="0"/>
              <a:t>作者丢弃了在不均匀表面上的辐射，在这些表面上，附近人造物体产生的信号无法清楚地掩盖羽流。</a:t>
            </a:r>
            <a:endParaRPr lang="en-US" altLang="zh-CN" dirty="0"/>
          </a:p>
          <a:p>
            <a:r>
              <a:rPr lang="en-US" altLang="zh-CN" dirty="0"/>
              <a:t>np</a:t>
            </a:r>
            <a:r>
              <a:rPr lang="zh-CN" altLang="en-US" dirty="0"/>
              <a:t>是羽流中像素的数量，</a:t>
            </a:r>
            <a:r>
              <a:rPr lang="en-US" altLang="zh-CN" dirty="0"/>
              <a:t>k</a:t>
            </a:r>
            <a:r>
              <a:rPr lang="zh-CN" altLang="en-US" dirty="0"/>
              <a:t>是一个比例因子等于</a:t>
            </a:r>
            <a:r>
              <a:rPr lang="en-US" altLang="zh-CN" dirty="0"/>
              <a:t>5.155⋅10−3 kg/ppb,</a:t>
            </a:r>
            <a:r>
              <a:rPr lang="zh-CN" altLang="en-US" dirty="0"/>
              <a:t>将每个</a:t>
            </a:r>
            <a:r>
              <a:rPr lang="en-US" altLang="zh-CN" dirty="0"/>
              <a:t>pixel</a:t>
            </a:r>
            <a:r>
              <a:rPr lang="zh-CN" altLang="en-US" dirty="0"/>
              <a:t>大小的甲烷浓度</a:t>
            </a:r>
            <a:r>
              <a:rPr lang="en-US" altLang="zh-CN" dirty="0"/>
              <a:t>ppb</a:t>
            </a:r>
            <a:r>
              <a:rPr lang="zh-CN" altLang="en-US" dirty="0"/>
              <a:t>转化为了</a:t>
            </a:r>
            <a:r>
              <a:rPr lang="en-US" altLang="zh-CN" dirty="0"/>
              <a:t>kg</a:t>
            </a:r>
            <a:r>
              <a:rPr lang="zh-CN" altLang="en-US" dirty="0"/>
              <a:t>（假设阿伏伽德罗定律成立并设定</a:t>
            </a:r>
            <a:r>
              <a:rPr lang="en-US" altLang="zh-CN" dirty="0"/>
              <a:t>pixel</a:t>
            </a:r>
            <a:r>
              <a:rPr lang="zh-CN" altLang="en-US" dirty="0"/>
              <a:t>大小为</a:t>
            </a:r>
            <a:r>
              <a:rPr lang="en-US" altLang="zh-CN" dirty="0"/>
              <a:t>30</a:t>
            </a:r>
            <a:r>
              <a:rPr lang="zh-CN" altLang="en-US" dirty="0"/>
              <a:t>米，并考虑了甲烷的分子质量）。</a:t>
            </a:r>
            <a:endParaRPr lang="en-US" altLang="zh-CN" dirty="0"/>
          </a:p>
          <a:p>
            <a:r>
              <a:rPr lang="zh-CN" altLang="en-US" dirty="0"/>
              <a:t>其中</a:t>
            </a:r>
            <a:r>
              <a:rPr lang="en-US" altLang="zh-CN" dirty="0" err="1"/>
              <a:t>Ueff</a:t>
            </a:r>
            <a:r>
              <a:rPr lang="zh-CN" altLang="en-US" dirty="0"/>
              <a:t>为有效风速，</a:t>
            </a:r>
            <a:r>
              <a:rPr lang="en-US" altLang="zh-CN" dirty="0"/>
              <a:t>L</a:t>
            </a:r>
            <a:r>
              <a:rPr lang="zh-CN" altLang="en-US" dirty="0"/>
              <a:t>为羽流长度尺度</a:t>
            </a:r>
            <a:r>
              <a:rPr lang="en-US" altLang="zh-CN" dirty="0"/>
              <a:t>(</a:t>
            </a:r>
            <a:r>
              <a:rPr lang="zh-CN" altLang="en-US" dirty="0"/>
              <a:t>羽流遮罩面积的平方根</a:t>
            </a:r>
            <a:r>
              <a:rPr lang="en-US" altLang="zh-CN" dirty="0"/>
              <a:t>)</a:t>
            </a:r>
            <a:r>
              <a:rPr lang="zh-CN" altLang="en-US" dirty="0"/>
              <a:t>。</a:t>
            </a:r>
            <a:r>
              <a:rPr lang="en-US" altLang="zh-CN" dirty="0" err="1"/>
              <a:t>Ueff</a:t>
            </a:r>
            <a:r>
              <a:rPr lang="zh-CN" altLang="en-US" dirty="0"/>
              <a:t>项由可测</a:t>
            </a:r>
            <a:r>
              <a:rPr lang="en-US" altLang="zh-CN" dirty="0"/>
              <a:t>10 m</a:t>
            </a:r>
            <a:r>
              <a:rPr lang="zh-CN" altLang="en-US" dirty="0"/>
              <a:t>风速</a:t>
            </a:r>
            <a:r>
              <a:rPr lang="en-US" altLang="zh-CN" dirty="0"/>
              <a:t>U10</a:t>
            </a:r>
            <a:r>
              <a:rPr lang="zh-CN" altLang="en-US" dirty="0"/>
              <a:t>计算，公式如下。</a:t>
            </a:r>
          </a:p>
        </p:txBody>
      </p:sp>
      <p:sp>
        <p:nvSpPr>
          <p:cNvPr id="4" name="灯片编号占位符 3"/>
          <p:cNvSpPr>
            <a:spLocks noGrp="1"/>
          </p:cNvSpPr>
          <p:nvPr>
            <p:ph type="sldNum" sz="quarter" idx="5"/>
          </p:nvPr>
        </p:nvSpPr>
        <p:spPr/>
        <p:txBody>
          <a:bodyPr/>
          <a:lstStyle/>
          <a:p>
            <a:fld id="{13F88FC9-5AA3-4B80-8B2D-46A779B9E979}" type="slidenum">
              <a:rPr lang="zh-CN" altLang="en-US" smtClean="0"/>
              <a:t>8</a:t>
            </a:fld>
            <a:endParaRPr lang="zh-CN" altLang="en-US"/>
          </a:p>
        </p:txBody>
      </p:sp>
    </p:spTree>
    <p:extLst>
      <p:ext uri="{BB962C8B-B14F-4D97-AF65-F5344CB8AC3E}">
        <p14:creationId xmlns:p14="http://schemas.microsoft.com/office/powerpoint/2010/main" val="4075468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作者选择了阿尔及利亚、美国</a:t>
            </a:r>
            <a:r>
              <a:rPr lang="en-US" altLang="zh-CN" dirty="0"/>
              <a:t>(</a:t>
            </a:r>
            <a:r>
              <a:rPr lang="en-US" altLang="zh-CN" dirty="0" err="1"/>
              <a:t>permian</a:t>
            </a:r>
            <a:r>
              <a:rPr lang="en-US" altLang="zh-CN" dirty="0"/>
              <a:t>)</a:t>
            </a:r>
            <a:r>
              <a:rPr lang="zh-CN" altLang="en-US" dirty="0"/>
              <a:t>和中国的三个不同地点。之所以选择它们，是因为它们的表面亮度和均匀性各不相同，这些是甲烷检测阈值的主要驱动因素。</a:t>
            </a:r>
            <a:endParaRPr lang="en-US" altLang="zh-CN" dirty="0"/>
          </a:p>
          <a:p>
            <a:r>
              <a:rPr lang="zh-CN" altLang="en-US" dirty="0"/>
              <a:t>阿尔及利亚的站点代表了最佳的观测条件，具有明亮和空间均匀的表面，而中国站点代表了三个站点中最具挑战性的条件，因为它的表面相对较暗和不均匀。</a:t>
            </a:r>
            <a:endParaRPr lang="en-US" altLang="zh-CN" dirty="0"/>
          </a:p>
          <a:p>
            <a:r>
              <a:rPr lang="en-US" altLang="zh-CN" dirty="0"/>
              <a:t>CV</a:t>
            </a:r>
            <a:r>
              <a:rPr lang="zh-CN" altLang="en-US" dirty="0"/>
              <a:t>是指图像中</a:t>
            </a:r>
            <a:r>
              <a:rPr lang="en-US" altLang="zh-CN" dirty="0"/>
              <a:t>2300 nm</a:t>
            </a:r>
            <a:r>
              <a:rPr lang="zh-CN" altLang="en-US" dirty="0"/>
              <a:t>处的亮度变异系数，</a:t>
            </a:r>
            <a:r>
              <a:rPr lang="en-US" altLang="zh-CN" dirty="0"/>
              <a:t>SZA</a:t>
            </a:r>
            <a:r>
              <a:rPr lang="zh-CN" altLang="en-US" dirty="0"/>
              <a:t>代表太阳天顶角。</a:t>
            </a:r>
            <a:endParaRPr lang="en-US" altLang="zh-CN" dirty="0"/>
          </a:p>
          <a:p>
            <a:r>
              <a:rPr lang="zh-CN" altLang="en-US" dirty="0"/>
              <a:t>可以看到从左至右三个地区的影像，太阳天顶角几乎一样，而亮度变异系数是逐渐升高的。</a:t>
            </a:r>
          </a:p>
        </p:txBody>
      </p:sp>
      <p:sp>
        <p:nvSpPr>
          <p:cNvPr id="4" name="灯片编号占位符 3"/>
          <p:cNvSpPr>
            <a:spLocks noGrp="1"/>
          </p:cNvSpPr>
          <p:nvPr>
            <p:ph type="sldNum" sz="quarter" idx="5"/>
          </p:nvPr>
        </p:nvSpPr>
        <p:spPr/>
        <p:txBody>
          <a:bodyPr/>
          <a:lstStyle/>
          <a:p>
            <a:fld id="{13F88FC9-5AA3-4B80-8B2D-46A779B9E979}" type="slidenum">
              <a:rPr lang="zh-CN" altLang="en-US" smtClean="0"/>
              <a:t>9</a:t>
            </a:fld>
            <a:endParaRPr lang="zh-CN" altLang="en-US"/>
          </a:p>
        </p:txBody>
      </p:sp>
    </p:spTree>
    <p:extLst>
      <p:ext uri="{BB962C8B-B14F-4D97-AF65-F5344CB8AC3E}">
        <p14:creationId xmlns:p14="http://schemas.microsoft.com/office/powerpoint/2010/main" val="3652004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这张图显示了在</a:t>
            </a:r>
            <a:r>
              <a:rPr lang="en-US" altLang="zh-CN" dirty="0" err="1"/>
              <a:t>permain</a:t>
            </a:r>
            <a:r>
              <a:rPr lang="zh-CN" altLang="en-US" dirty="0"/>
              <a:t>盆地图像中，</a:t>
            </a:r>
            <a:r>
              <a:rPr lang="en-US" altLang="zh-CN" dirty="0"/>
              <a:t>Q=1000kg/h</a:t>
            </a:r>
            <a:r>
              <a:rPr lang="zh-CN" altLang="en-US" dirty="0"/>
              <a:t>时输入值与反演值的对比。</a:t>
            </a:r>
            <a:endParaRPr lang="en-US" altLang="zh-CN" dirty="0"/>
          </a:p>
          <a:p>
            <a:r>
              <a:rPr lang="zh-CN" altLang="en-US" dirty="0"/>
              <a:t>通过对比这两幅图，我们可以观察到在上图中最高</a:t>
            </a:r>
            <a:r>
              <a:rPr lang="en-US" altLang="zh-CN" dirty="0"/>
              <a:t>ΔXCH 4</a:t>
            </a:r>
            <a:r>
              <a:rPr lang="zh-CN" altLang="en-US" dirty="0"/>
              <a:t>值的羽流的中心像素是如何被很好地重建出来的，而且在图像中还可以看到再现表面结构的噪声和假阳性。</a:t>
            </a:r>
          </a:p>
        </p:txBody>
      </p:sp>
      <p:sp>
        <p:nvSpPr>
          <p:cNvPr id="4" name="灯片编号占位符 3"/>
          <p:cNvSpPr>
            <a:spLocks noGrp="1"/>
          </p:cNvSpPr>
          <p:nvPr>
            <p:ph type="sldNum" sz="quarter" idx="5"/>
          </p:nvPr>
        </p:nvSpPr>
        <p:spPr/>
        <p:txBody>
          <a:bodyPr/>
          <a:lstStyle/>
          <a:p>
            <a:fld id="{13F88FC9-5AA3-4B80-8B2D-46A779B9E979}" type="slidenum">
              <a:rPr lang="zh-CN" altLang="en-US" smtClean="0"/>
              <a:t>10</a:t>
            </a:fld>
            <a:endParaRPr lang="zh-CN" altLang="en-US"/>
          </a:p>
        </p:txBody>
      </p:sp>
    </p:spTree>
    <p:extLst>
      <p:ext uri="{BB962C8B-B14F-4D97-AF65-F5344CB8AC3E}">
        <p14:creationId xmlns:p14="http://schemas.microsoft.com/office/powerpoint/2010/main" val="2666284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图中显示了三个位置和三个</a:t>
            </a:r>
            <a:r>
              <a:rPr lang="en-US" altLang="zh-CN" dirty="0"/>
              <a:t>Q</a:t>
            </a:r>
            <a:r>
              <a:rPr lang="zh-CN" altLang="en-US" dirty="0"/>
              <a:t>值</a:t>
            </a:r>
            <a:r>
              <a:rPr lang="en-US" altLang="zh-CN" dirty="0"/>
              <a:t>(500</a:t>
            </a:r>
            <a:r>
              <a:rPr lang="zh-CN" altLang="en-US" dirty="0"/>
              <a:t>、</a:t>
            </a:r>
            <a:r>
              <a:rPr lang="en-US" altLang="zh-CN" dirty="0"/>
              <a:t>1000</a:t>
            </a:r>
            <a:r>
              <a:rPr lang="zh-CN" altLang="en-US" dirty="0"/>
              <a:t>和</a:t>
            </a:r>
            <a:r>
              <a:rPr lang="en-US" altLang="zh-CN" dirty="0"/>
              <a:t>2000 kg/h)</a:t>
            </a:r>
            <a:r>
              <a:rPr lang="zh-CN" altLang="en-US" dirty="0"/>
              <a:t>的端到端模拟结果。</a:t>
            </a:r>
            <a:endParaRPr lang="en-US" altLang="zh-CN" dirty="0"/>
          </a:p>
          <a:p>
            <a:r>
              <a:rPr lang="zh-CN" altLang="en-US" dirty="0"/>
              <a:t>可以清楚地观察到表面特征的强烈影响。在阿尔及利亚，</a:t>
            </a:r>
            <a:r>
              <a:rPr lang="en-US" altLang="zh-CN" dirty="0"/>
              <a:t>500</a:t>
            </a:r>
            <a:r>
              <a:rPr lang="zh-CN" altLang="en-US" dirty="0"/>
              <a:t>公斤</a:t>
            </a:r>
            <a:r>
              <a:rPr lang="en-US" altLang="zh-CN" dirty="0"/>
              <a:t>/</a:t>
            </a:r>
            <a:r>
              <a:rPr lang="zh-CN" altLang="en-US" dirty="0"/>
              <a:t>小时的羽流很容易通过目视检查或自动阈值检测到，而在美国的</a:t>
            </a:r>
            <a:r>
              <a:rPr lang="en-US" altLang="zh-CN" dirty="0" err="1"/>
              <a:t>permain</a:t>
            </a:r>
            <a:r>
              <a:rPr lang="zh-CN" altLang="en-US" dirty="0"/>
              <a:t>地区进行探测，至少需要</a:t>
            </a:r>
            <a:r>
              <a:rPr lang="en-US" altLang="zh-CN" dirty="0"/>
              <a:t>1000</a:t>
            </a:r>
            <a:r>
              <a:rPr lang="zh-CN" altLang="en-US" dirty="0"/>
              <a:t>公斤</a:t>
            </a:r>
            <a:r>
              <a:rPr lang="en-US" altLang="zh-CN" dirty="0"/>
              <a:t>/</a:t>
            </a:r>
            <a:r>
              <a:rPr lang="zh-CN" altLang="en-US" dirty="0"/>
              <a:t>小时，而在中国，甚至要高于</a:t>
            </a:r>
            <a:r>
              <a:rPr lang="en-US" altLang="zh-CN" dirty="0"/>
              <a:t>2000</a:t>
            </a:r>
            <a:r>
              <a:rPr lang="zh-CN" altLang="en-US" dirty="0"/>
              <a:t>公斤</a:t>
            </a:r>
            <a:r>
              <a:rPr lang="en-US" altLang="zh-CN" dirty="0"/>
              <a:t>/</a:t>
            </a:r>
            <a:r>
              <a:rPr lang="zh-CN" altLang="en-US" dirty="0"/>
              <a:t>小时。</a:t>
            </a:r>
            <a:endParaRPr lang="en-US" altLang="zh-CN" dirty="0"/>
          </a:p>
          <a:p>
            <a:r>
              <a:rPr lang="zh-CN" altLang="en-US" dirty="0"/>
              <a:t>并且作者检查过，如果使用不同的颜色拉伸来表示地图，同样的结论也是成立的。</a:t>
            </a:r>
          </a:p>
        </p:txBody>
      </p:sp>
      <p:sp>
        <p:nvSpPr>
          <p:cNvPr id="4" name="灯片编号占位符 3"/>
          <p:cNvSpPr>
            <a:spLocks noGrp="1"/>
          </p:cNvSpPr>
          <p:nvPr>
            <p:ph type="sldNum" sz="quarter" idx="5"/>
          </p:nvPr>
        </p:nvSpPr>
        <p:spPr/>
        <p:txBody>
          <a:bodyPr/>
          <a:lstStyle/>
          <a:p>
            <a:fld id="{13F88FC9-5AA3-4B80-8B2D-46A779B9E979}" type="slidenum">
              <a:rPr lang="zh-CN" altLang="en-US" smtClean="0"/>
              <a:t>11</a:t>
            </a:fld>
            <a:endParaRPr lang="zh-CN" altLang="en-US"/>
          </a:p>
        </p:txBody>
      </p:sp>
    </p:spTree>
    <p:extLst>
      <p:ext uri="{BB962C8B-B14F-4D97-AF65-F5344CB8AC3E}">
        <p14:creationId xmlns:p14="http://schemas.microsoft.com/office/powerpoint/2010/main" val="1750559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42EAA4-61A3-4AD2-BA99-65871F2870D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1CBBDE8-0477-4401-98B5-F7CCF3B63C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8A6E0C-DAE0-48D8-B4C6-F112583C6132}"/>
              </a:ext>
            </a:extLst>
          </p:cNvPr>
          <p:cNvSpPr>
            <a:spLocks noGrp="1"/>
          </p:cNvSpPr>
          <p:nvPr>
            <p:ph type="dt" sz="half" idx="10"/>
          </p:nvPr>
        </p:nvSpPr>
        <p:spPr/>
        <p:txBody>
          <a:bodyPr/>
          <a:lstStyle/>
          <a:p>
            <a:fld id="{DC4E0F65-CAF7-4820-B917-8F29A215F284}" type="datetimeFigureOut">
              <a:rPr lang="zh-CN" altLang="en-US" smtClean="0"/>
              <a:t>2021/10/25</a:t>
            </a:fld>
            <a:endParaRPr lang="zh-CN" altLang="en-US"/>
          </a:p>
        </p:txBody>
      </p:sp>
      <p:sp>
        <p:nvSpPr>
          <p:cNvPr id="5" name="页脚占位符 4">
            <a:extLst>
              <a:ext uri="{FF2B5EF4-FFF2-40B4-BE49-F238E27FC236}">
                <a16:creationId xmlns:a16="http://schemas.microsoft.com/office/drawing/2014/main" id="{8288F5D6-C739-4947-987C-B0E4183DCA9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95F5AAC-00AC-48DE-A55D-360CCBB7F83B}"/>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30471125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DE8E8D-0F83-459B-95F0-397A4CE1C30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CAFB08E-3ACD-4ACC-9A60-C0F060571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EDEA91-5D5D-44B2-9BEB-3D97A5C2FACC}"/>
              </a:ext>
            </a:extLst>
          </p:cNvPr>
          <p:cNvSpPr>
            <a:spLocks noGrp="1"/>
          </p:cNvSpPr>
          <p:nvPr>
            <p:ph type="dt" sz="half" idx="10"/>
          </p:nvPr>
        </p:nvSpPr>
        <p:spPr/>
        <p:txBody>
          <a:bodyPr/>
          <a:lstStyle/>
          <a:p>
            <a:fld id="{DC4E0F65-CAF7-4820-B917-8F29A215F284}" type="datetimeFigureOut">
              <a:rPr lang="zh-CN" altLang="en-US" smtClean="0"/>
              <a:t>2021/10/25</a:t>
            </a:fld>
            <a:endParaRPr lang="zh-CN" altLang="en-US"/>
          </a:p>
        </p:txBody>
      </p:sp>
      <p:sp>
        <p:nvSpPr>
          <p:cNvPr id="5" name="页脚占位符 4">
            <a:extLst>
              <a:ext uri="{FF2B5EF4-FFF2-40B4-BE49-F238E27FC236}">
                <a16:creationId xmlns:a16="http://schemas.microsoft.com/office/drawing/2014/main" id="{D8B1AE38-7A9B-492A-A125-654B557F9D4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1E28DCA-166C-4485-A7E6-EC0546CDEBC6}"/>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26085463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766C332-08C5-4CE3-9BF7-25F730C8249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C802E4B-80E4-41A4-9924-BBA89C45E72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F1910B-8C89-49FD-9145-F2E6F0A37184}"/>
              </a:ext>
            </a:extLst>
          </p:cNvPr>
          <p:cNvSpPr>
            <a:spLocks noGrp="1"/>
          </p:cNvSpPr>
          <p:nvPr>
            <p:ph type="dt" sz="half" idx="10"/>
          </p:nvPr>
        </p:nvSpPr>
        <p:spPr/>
        <p:txBody>
          <a:bodyPr/>
          <a:lstStyle/>
          <a:p>
            <a:fld id="{DC4E0F65-CAF7-4820-B917-8F29A215F284}" type="datetimeFigureOut">
              <a:rPr lang="zh-CN" altLang="en-US" smtClean="0"/>
              <a:t>2021/10/25</a:t>
            </a:fld>
            <a:endParaRPr lang="zh-CN" altLang="en-US"/>
          </a:p>
        </p:txBody>
      </p:sp>
      <p:sp>
        <p:nvSpPr>
          <p:cNvPr id="5" name="页脚占位符 4">
            <a:extLst>
              <a:ext uri="{FF2B5EF4-FFF2-40B4-BE49-F238E27FC236}">
                <a16:creationId xmlns:a16="http://schemas.microsoft.com/office/drawing/2014/main" id="{FD3E17E2-6E53-4CAD-8496-59905808391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1597C8-38C5-41C6-809B-EDA0AD4C6695}"/>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13882377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进阶设计）">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5486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C3887D-B03D-49F9-B742-89831DA8BF5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FAEDE-FA09-416A-BF28-C649A6FE15D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42501E-25D7-4474-BC31-8792608E7489}"/>
              </a:ext>
            </a:extLst>
          </p:cNvPr>
          <p:cNvSpPr>
            <a:spLocks noGrp="1"/>
          </p:cNvSpPr>
          <p:nvPr>
            <p:ph type="dt" sz="half" idx="10"/>
          </p:nvPr>
        </p:nvSpPr>
        <p:spPr/>
        <p:txBody>
          <a:bodyPr/>
          <a:lstStyle/>
          <a:p>
            <a:fld id="{DC4E0F65-CAF7-4820-B917-8F29A215F284}" type="datetimeFigureOut">
              <a:rPr lang="zh-CN" altLang="en-US" smtClean="0"/>
              <a:t>2021/10/25</a:t>
            </a:fld>
            <a:endParaRPr lang="zh-CN" altLang="en-US"/>
          </a:p>
        </p:txBody>
      </p:sp>
      <p:sp>
        <p:nvSpPr>
          <p:cNvPr id="5" name="页脚占位符 4">
            <a:extLst>
              <a:ext uri="{FF2B5EF4-FFF2-40B4-BE49-F238E27FC236}">
                <a16:creationId xmlns:a16="http://schemas.microsoft.com/office/drawing/2014/main" id="{6ABCEE94-0132-4F53-907B-45A3D042AE3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E79C0FB-ACA4-4E4E-8EA4-410426BEDB3A}"/>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336554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22580C-A336-4180-ABDB-E822DCF6386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A78205D-E14A-4F17-B053-862DB09503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691600E-964F-48D3-B290-5219559CBDF4}"/>
              </a:ext>
            </a:extLst>
          </p:cNvPr>
          <p:cNvSpPr>
            <a:spLocks noGrp="1"/>
          </p:cNvSpPr>
          <p:nvPr>
            <p:ph type="dt" sz="half" idx="10"/>
          </p:nvPr>
        </p:nvSpPr>
        <p:spPr/>
        <p:txBody>
          <a:bodyPr/>
          <a:lstStyle/>
          <a:p>
            <a:fld id="{DC4E0F65-CAF7-4820-B917-8F29A215F284}" type="datetimeFigureOut">
              <a:rPr lang="zh-CN" altLang="en-US" smtClean="0"/>
              <a:t>2021/10/25</a:t>
            </a:fld>
            <a:endParaRPr lang="zh-CN" altLang="en-US"/>
          </a:p>
        </p:txBody>
      </p:sp>
      <p:sp>
        <p:nvSpPr>
          <p:cNvPr id="5" name="页脚占位符 4">
            <a:extLst>
              <a:ext uri="{FF2B5EF4-FFF2-40B4-BE49-F238E27FC236}">
                <a16:creationId xmlns:a16="http://schemas.microsoft.com/office/drawing/2014/main" id="{C4636DCF-5B49-48E6-A281-0911EC8862B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5E283B8-B738-4B2C-8EB9-F7526343D397}"/>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3978110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F3F58-806A-4D72-84B1-DE98983EF3C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453642-4CAA-420A-A6B0-E4E28FE485F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7108B1-7C6F-4574-85DF-0D018487821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EBC951E-B274-4125-9D63-3646245EA570}"/>
              </a:ext>
            </a:extLst>
          </p:cNvPr>
          <p:cNvSpPr>
            <a:spLocks noGrp="1"/>
          </p:cNvSpPr>
          <p:nvPr>
            <p:ph type="dt" sz="half" idx="10"/>
          </p:nvPr>
        </p:nvSpPr>
        <p:spPr/>
        <p:txBody>
          <a:bodyPr/>
          <a:lstStyle/>
          <a:p>
            <a:fld id="{DC4E0F65-CAF7-4820-B917-8F29A215F284}" type="datetimeFigureOut">
              <a:rPr lang="zh-CN" altLang="en-US" smtClean="0"/>
              <a:t>2021/10/25</a:t>
            </a:fld>
            <a:endParaRPr lang="zh-CN" altLang="en-US"/>
          </a:p>
        </p:txBody>
      </p:sp>
      <p:sp>
        <p:nvSpPr>
          <p:cNvPr id="6" name="页脚占位符 5">
            <a:extLst>
              <a:ext uri="{FF2B5EF4-FFF2-40B4-BE49-F238E27FC236}">
                <a16:creationId xmlns:a16="http://schemas.microsoft.com/office/drawing/2014/main" id="{D13E15EB-F605-492A-AA3D-8EC5D1EEED8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2C35D07-456C-4BA6-8144-93D586987C4D}"/>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3196630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9208FC-F313-4C4B-ADA9-000F546A6C5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D8A559E-8125-4595-A4E5-B4C6D66EF8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92644E9-0D89-4715-ADCE-3E4CC6D3EA7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B9A7CEE-984F-40C1-8384-756C77EE37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B8B6971-E044-4D44-BD90-C46DA9D86AD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B765683-932A-44F3-8E64-84476512A3E4}"/>
              </a:ext>
            </a:extLst>
          </p:cNvPr>
          <p:cNvSpPr>
            <a:spLocks noGrp="1"/>
          </p:cNvSpPr>
          <p:nvPr>
            <p:ph type="dt" sz="half" idx="10"/>
          </p:nvPr>
        </p:nvSpPr>
        <p:spPr/>
        <p:txBody>
          <a:bodyPr/>
          <a:lstStyle/>
          <a:p>
            <a:fld id="{DC4E0F65-CAF7-4820-B917-8F29A215F284}" type="datetimeFigureOut">
              <a:rPr lang="zh-CN" altLang="en-US" smtClean="0"/>
              <a:t>2021/10/25</a:t>
            </a:fld>
            <a:endParaRPr lang="zh-CN" altLang="en-US"/>
          </a:p>
        </p:txBody>
      </p:sp>
      <p:sp>
        <p:nvSpPr>
          <p:cNvPr id="8" name="页脚占位符 7">
            <a:extLst>
              <a:ext uri="{FF2B5EF4-FFF2-40B4-BE49-F238E27FC236}">
                <a16:creationId xmlns:a16="http://schemas.microsoft.com/office/drawing/2014/main" id="{0B70A893-CEA7-428A-B89A-08C2F48EA9E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A3DC6DA-1224-4F2A-AEB9-ECA823558D3E}"/>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1786026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5FA15A-52FD-433B-BC72-F519ED1C746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A70C76E-A104-407C-AE3D-8393C6645772}"/>
              </a:ext>
            </a:extLst>
          </p:cNvPr>
          <p:cNvSpPr>
            <a:spLocks noGrp="1"/>
          </p:cNvSpPr>
          <p:nvPr>
            <p:ph type="dt" sz="half" idx="10"/>
          </p:nvPr>
        </p:nvSpPr>
        <p:spPr/>
        <p:txBody>
          <a:bodyPr/>
          <a:lstStyle/>
          <a:p>
            <a:fld id="{DC4E0F65-CAF7-4820-B917-8F29A215F284}" type="datetimeFigureOut">
              <a:rPr lang="zh-CN" altLang="en-US" smtClean="0"/>
              <a:t>2021/10/25</a:t>
            </a:fld>
            <a:endParaRPr lang="zh-CN" altLang="en-US"/>
          </a:p>
        </p:txBody>
      </p:sp>
      <p:sp>
        <p:nvSpPr>
          <p:cNvPr id="4" name="页脚占位符 3">
            <a:extLst>
              <a:ext uri="{FF2B5EF4-FFF2-40B4-BE49-F238E27FC236}">
                <a16:creationId xmlns:a16="http://schemas.microsoft.com/office/drawing/2014/main" id="{5F933206-1A8B-4E04-A9C5-38B540F5EFB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30D446E-84EB-4D77-830A-C8C3B2A05D4F}"/>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601129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DDB7D9-F2D2-4617-9944-017E5A8CA03E}"/>
              </a:ext>
            </a:extLst>
          </p:cNvPr>
          <p:cNvSpPr>
            <a:spLocks noGrp="1"/>
          </p:cNvSpPr>
          <p:nvPr>
            <p:ph type="dt" sz="half" idx="10"/>
          </p:nvPr>
        </p:nvSpPr>
        <p:spPr/>
        <p:txBody>
          <a:bodyPr/>
          <a:lstStyle/>
          <a:p>
            <a:fld id="{DC4E0F65-CAF7-4820-B917-8F29A215F284}" type="datetimeFigureOut">
              <a:rPr lang="zh-CN" altLang="en-US" smtClean="0"/>
              <a:t>2021/10/25</a:t>
            </a:fld>
            <a:endParaRPr lang="zh-CN" altLang="en-US"/>
          </a:p>
        </p:txBody>
      </p:sp>
      <p:sp>
        <p:nvSpPr>
          <p:cNvPr id="3" name="页脚占位符 2">
            <a:extLst>
              <a:ext uri="{FF2B5EF4-FFF2-40B4-BE49-F238E27FC236}">
                <a16:creationId xmlns:a16="http://schemas.microsoft.com/office/drawing/2014/main" id="{BFE8C444-B90A-47F6-AFEA-42C10CDF571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3326F7D-F50B-4251-95BB-649DE57772C7}"/>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1466190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66E5B6-044F-4132-8B44-75189665324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E3C1830-246C-4F51-B78D-9EAA27DEC9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0E91627-C954-455E-9492-CCDF9C6837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08951D-01BB-4E51-B64E-11B2EF715E37}"/>
              </a:ext>
            </a:extLst>
          </p:cNvPr>
          <p:cNvSpPr>
            <a:spLocks noGrp="1"/>
          </p:cNvSpPr>
          <p:nvPr>
            <p:ph type="dt" sz="half" idx="10"/>
          </p:nvPr>
        </p:nvSpPr>
        <p:spPr/>
        <p:txBody>
          <a:bodyPr/>
          <a:lstStyle/>
          <a:p>
            <a:fld id="{DC4E0F65-CAF7-4820-B917-8F29A215F284}" type="datetimeFigureOut">
              <a:rPr lang="zh-CN" altLang="en-US" smtClean="0"/>
              <a:t>2021/10/25</a:t>
            </a:fld>
            <a:endParaRPr lang="zh-CN" altLang="en-US"/>
          </a:p>
        </p:txBody>
      </p:sp>
      <p:sp>
        <p:nvSpPr>
          <p:cNvPr id="6" name="页脚占位符 5">
            <a:extLst>
              <a:ext uri="{FF2B5EF4-FFF2-40B4-BE49-F238E27FC236}">
                <a16:creationId xmlns:a16="http://schemas.microsoft.com/office/drawing/2014/main" id="{17476745-AF98-48BC-ABBF-9959ABAE615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8BB1270-7B89-4F51-BF77-48EE30B09E28}"/>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2772946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3373A7-4C23-47A9-A5CA-5EDFD2732E3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664B2B-6F6E-4AD1-A6FB-A69270BEC5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23185B-4BA0-4B1A-AA82-8933B9AF7C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B199AD-95A2-4529-A268-B8E764FFD649}"/>
              </a:ext>
            </a:extLst>
          </p:cNvPr>
          <p:cNvSpPr>
            <a:spLocks noGrp="1"/>
          </p:cNvSpPr>
          <p:nvPr>
            <p:ph type="dt" sz="half" idx="10"/>
          </p:nvPr>
        </p:nvSpPr>
        <p:spPr/>
        <p:txBody>
          <a:bodyPr/>
          <a:lstStyle/>
          <a:p>
            <a:fld id="{DC4E0F65-CAF7-4820-B917-8F29A215F284}" type="datetimeFigureOut">
              <a:rPr lang="zh-CN" altLang="en-US" smtClean="0"/>
              <a:t>2021/10/25</a:t>
            </a:fld>
            <a:endParaRPr lang="zh-CN" altLang="en-US"/>
          </a:p>
        </p:txBody>
      </p:sp>
      <p:sp>
        <p:nvSpPr>
          <p:cNvPr id="6" name="页脚占位符 5">
            <a:extLst>
              <a:ext uri="{FF2B5EF4-FFF2-40B4-BE49-F238E27FC236}">
                <a16:creationId xmlns:a16="http://schemas.microsoft.com/office/drawing/2014/main" id="{18C079AE-1E2A-4648-91CA-F62D9E4EF0A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79D5A87-5775-49A9-8D16-E0DE82369C44}"/>
              </a:ext>
            </a:extLst>
          </p:cNvPr>
          <p:cNvSpPr>
            <a:spLocks noGrp="1"/>
          </p:cNvSpPr>
          <p:nvPr>
            <p:ph type="sldNum" sz="quarter" idx="12"/>
          </p:nvPr>
        </p:nvSpPr>
        <p:spPr/>
        <p:txBody>
          <a:body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3582691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4822E4E-1201-4C1A-BE91-67FB307D6C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3C3520D-4544-4586-8623-3930DB48D2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9DED9C-8622-46A8-A5E3-DF2821EEF6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4E0F65-CAF7-4820-B917-8F29A215F284}" type="datetimeFigureOut">
              <a:rPr lang="zh-CN" altLang="en-US" smtClean="0"/>
              <a:t>2021/10/25</a:t>
            </a:fld>
            <a:endParaRPr lang="zh-CN" altLang="en-US"/>
          </a:p>
        </p:txBody>
      </p:sp>
      <p:sp>
        <p:nvSpPr>
          <p:cNvPr id="5" name="页脚占位符 4">
            <a:extLst>
              <a:ext uri="{FF2B5EF4-FFF2-40B4-BE49-F238E27FC236}">
                <a16:creationId xmlns:a16="http://schemas.microsoft.com/office/drawing/2014/main" id="{0871C56C-402E-4BA6-B600-047DDDAE5D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B82EFAF-85E1-48AA-AE91-89485AB0A4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716F7F-EF0D-4098-91A6-7B8F1A021FB5}" type="slidenum">
              <a:rPr lang="zh-CN" altLang="en-US" smtClean="0"/>
              <a:t>‹#›</a:t>
            </a:fld>
            <a:endParaRPr lang="zh-CN" altLang="en-US"/>
          </a:p>
        </p:txBody>
      </p:sp>
    </p:spTree>
    <p:extLst>
      <p:ext uri="{BB962C8B-B14F-4D97-AF65-F5344CB8AC3E}">
        <p14:creationId xmlns:p14="http://schemas.microsoft.com/office/powerpoint/2010/main" val="40412169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4460702"/>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5.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notesSlide" Target="../notesSlides/notesSlide16.xml"/><Relationship Id="rId16" Type="http://schemas.openxmlformats.org/officeDocument/2006/relationships/image" Target="../media/image40.svg"/><Relationship Id="rId1" Type="http://schemas.openxmlformats.org/officeDocument/2006/relationships/slideLayout" Target="../slideLayouts/slideLayout12.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svg"/><Relationship Id="rId4" Type="http://schemas.openxmlformats.org/officeDocument/2006/relationships/image" Target="../media/image6.svg"/><Relationship Id="rId9" Type="http://schemas.openxmlformats.org/officeDocument/2006/relationships/image" Target="../media/image33.png"/><Relationship Id="rId14" Type="http://schemas.openxmlformats.org/officeDocument/2006/relationships/image" Target="../media/image38.svg"/></Relationships>
</file>

<file path=ppt/slides/_rels/slide2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1.png"/><Relationship Id="rId7"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6.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形 10">
            <a:extLst>
              <a:ext uri="{FF2B5EF4-FFF2-40B4-BE49-F238E27FC236}">
                <a16:creationId xmlns:a16="http://schemas.microsoft.com/office/drawing/2014/main" id="{2196265E-BE18-4DBD-BF8C-C270D59D52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536" y="4697875"/>
            <a:ext cx="12214536" cy="2171700"/>
          </a:xfrm>
          <a:prstGeom prst="rect">
            <a:avLst/>
          </a:prstGeom>
        </p:spPr>
      </p:pic>
      <p:sp>
        <p:nvSpPr>
          <p:cNvPr id="6" name="文本框 5">
            <a:extLst>
              <a:ext uri="{FF2B5EF4-FFF2-40B4-BE49-F238E27FC236}">
                <a16:creationId xmlns:a16="http://schemas.microsoft.com/office/drawing/2014/main" id="{17EF117C-29D9-4D6A-95C3-F71232CF5D64}"/>
              </a:ext>
            </a:extLst>
          </p:cNvPr>
          <p:cNvSpPr txBox="1"/>
          <p:nvPr/>
        </p:nvSpPr>
        <p:spPr>
          <a:xfrm>
            <a:off x="519467" y="2079548"/>
            <a:ext cx="3609258" cy="136191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altLang="zh-CN" sz="4000" b="0" i="0" u="none" strike="noStrike" kern="1200" cap="none" spc="300" normalizeH="0" baseline="0" noProof="0" dirty="0">
                <a:ln>
                  <a:noFill/>
                </a:ln>
                <a:solidFill>
                  <a:srgbClr val="2F2E41"/>
                </a:solidFill>
                <a:effectLst/>
                <a:uLnTx/>
                <a:uFillTx/>
                <a:latin typeface="思源黑体 CN Bold" panose="020B0800000000000000" pitchFamily="34" charset="-122"/>
                <a:ea typeface="思源黑体 CN Bold" panose="020B0800000000000000" pitchFamily="34" charset="-122"/>
                <a:cs typeface="+mn-cs"/>
              </a:rPr>
              <a:t>Journal club</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zh-CN" altLang="en-US" sz="4000" b="0" i="0" u="none" strike="noStrike" kern="1200" cap="none" spc="300" normalizeH="0" baseline="0" noProof="0" dirty="0">
                <a:ln>
                  <a:noFill/>
                </a:ln>
                <a:solidFill>
                  <a:srgbClr val="2F2E41"/>
                </a:solidFill>
                <a:effectLst/>
                <a:uLnTx/>
                <a:uFillTx/>
                <a:latin typeface="思源黑体 CN Bold" panose="020B0800000000000000" pitchFamily="34" charset="-122"/>
                <a:ea typeface="思源黑体 CN Bold" panose="020B0800000000000000" pitchFamily="34" charset="-122"/>
                <a:cs typeface="+mn-cs"/>
              </a:rPr>
              <a:t>文献分享</a:t>
            </a:r>
          </a:p>
        </p:txBody>
      </p:sp>
      <p:pic>
        <p:nvPicPr>
          <p:cNvPr id="3" name="图形 2">
            <a:extLst>
              <a:ext uri="{FF2B5EF4-FFF2-40B4-BE49-F238E27FC236}">
                <a16:creationId xmlns:a16="http://schemas.microsoft.com/office/drawing/2014/main" id="{C2B16A50-C551-464B-AFC7-CD67657015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865848" y="550338"/>
            <a:ext cx="7140668" cy="5782243"/>
          </a:xfrm>
          <a:prstGeom prst="rect">
            <a:avLst/>
          </a:prstGeom>
        </p:spPr>
      </p:pic>
      <p:sp>
        <p:nvSpPr>
          <p:cNvPr id="2" name="矩形 1">
            <a:extLst>
              <a:ext uri="{FF2B5EF4-FFF2-40B4-BE49-F238E27FC236}">
                <a16:creationId xmlns:a16="http://schemas.microsoft.com/office/drawing/2014/main" id="{1F16A234-D015-479F-A062-A61D12F26384}"/>
              </a:ext>
            </a:extLst>
          </p:cNvPr>
          <p:cNvSpPr/>
          <p:nvPr/>
        </p:nvSpPr>
        <p:spPr>
          <a:xfrm>
            <a:off x="617220" y="3603792"/>
            <a:ext cx="1089660" cy="68580"/>
          </a:xfrm>
          <a:prstGeom prst="rect">
            <a:avLst/>
          </a:prstGeom>
          <a:solidFill>
            <a:srgbClr val="003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4" name="图形 3">
            <a:extLst>
              <a:ext uri="{FF2B5EF4-FFF2-40B4-BE49-F238E27FC236}">
                <a16:creationId xmlns:a16="http://schemas.microsoft.com/office/drawing/2014/main" id="{C1849446-353D-43E8-8785-664EB2EC146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9467" y="5746995"/>
            <a:ext cx="3057110" cy="561730"/>
          </a:xfrm>
          <a:prstGeom prst="rect">
            <a:avLst/>
          </a:prstGeom>
        </p:spPr>
      </p:pic>
      <p:sp>
        <p:nvSpPr>
          <p:cNvPr id="8" name="文本框 7">
            <a:extLst>
              <a:ext uri="{FF2B5EF4-FFF2-40B4-BE49-F238E27FC236}">
                <a16:creationId xmlns:a16="http://schemas.microsoft.com/office/drawing/2014/main" id="{CAC93A9A-1DA9-4597-AD73-E8A7C97CBFBC}"/>
              </a:ext>
            </a:extLst>
          </p:cNvPr>
          <p:cNvSpPr txBox="1"/>
          <p:nvPr/>
        </p:nvSpPr>
        <p:spPr>
          <a:xfrm>
            <a:off x="617220" y="3842722"/>
            <a:ext cx="4724050" cy="68480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zh-CN" altLang="en-US" spc="300" dirty="0">
                <a:solidFill>
                  <a:srgbClr val="2F2E41"/>
                </a:solidFill>
                <a:latin typeface="思源黑体 CN Bold" panose="020B0800000000000000" pitchFamily="34" charset="-122"/>
                <a:ea typeface="思源黑体 CN Bold" panose="020B0800000000000000" pitchFamily="34" charset="-122"/>
              </a:rPr>
              <a:t>左小幸</a:t>
            </a:r>
            <a:endParaRPr lang="en-US" altLang="zh-CN" spc="300" dirty="0">
              <a:solidFill>
                <a:srgbClr val="2F2E41"/>
              </a:solidFill>
              <a:latin typeface="思源黑体 CN Bold" panose="020B0800000000000000" pitchFamily="34" charset="-122"/>
              <a:ea typeface="思源黑体 CN Bold" panose="020B0800000000000000" pitchFamily="34" charset="-122"/>
            </a:endParaRP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altLang="zh-CN" b="0" i="0" u="none" strike="noStrike" kern="1200" cap="none" spc="300" normalizeH="0" baseline="0" noProof="0" dirty="0">
                <a:ln>
                  <a:noFill/>
                </a:ln>
                <a:solidFill>
                  <a:srgbClr val="2F2E41"/>
                </a:solidFill>
                <a:effectLst/>
                <a:uLnTx/>
                <a:uFillTx/>
                <a:latin typeface="思源黑体 CN Bold" panose="020B0800000000000000" pitchFamily="34" charset="-122"/>
                <a:ea typeface="思源黑体 CN Bold" panose="020B0800000000000000" pitchFamily="34" charset="-122"/>
                <a:cs typeface="+mn-cs"/>
              </a:rPr>
              <a:t>12</a:t>
            </a:r>
            <a:r>
              <a:rPr lang="en-US" altLang="zh-CN" spc="300" dirty="0">
                <a:solidFill>
                  <a:srgbClr val="2F2E41"/>
                </a:solidFill>
                <a:latin typeface="思源黑体 CN Bold" panose="020B0800000000000000" pitchFamily="34" charset="-122"/>
                <a:ea typeface="思源黑体 CN Bold" panose="020B0800000000000000" pitchFamily="34" charset="-122"/>
              </a:rPr>
              <a:t>132243@mail.sustech.edu.cn</a:t>
            </a:r>
            <a:endParaRPr kumimoji="0" lang="zh-CN" altLang="en-US" b="0" i="0" u="none" strike="noStrike" kern="1200" cap="none" spc="300" normalizeH="0" baseline="0" noProof="0" dirty="0">
              <a:ln>
                <a:noFill/>
              </a:ln>
              <a:solidFill>
                <a:srgbClr val="2F2E41"/>
              </a:solidFill>
              <a:effectLst/>
              <a:uLnTx/>
              <a:uFillTx/>
              <a:latin typeface="思源黑体 CN Bold" panose="020B0800000000000000" pitchFamily="34" charset="-122"/>
              <a:ea typeface="思源黑体 CN Bold" panose="020B0800000000000000" pitchFamily="34" charset="-122"/>
              <a:cs typeface="+mn-cs"/>
            </a:endParaRPr>
          </a:p>
        </p:txBody>
      </p:sp>
      <p:sp>
        <p:nvSpPr>
          <p:cNvPr id="9" name="文本框 8">
            <a:extLst>
              <a:ext uri="{FF2B5EF4-FFF2-40B4-BE49-F238E27FC236}">
                <a16:creationId xmlns:a16="http://schemas.microsoft.com/office/drawing/2014/main" id="{0F1E7BB1-52CF-4056-B186-CB558F46EA25}"/>
              </a:ext>
            </a:extLst>
          </p:cNvPr>
          <p:cNvSpPr txBox="1"/>
          <p:nvPr/>
        </p:nvSpPr>
        <p:spPr>
          <a:xfrm>
            <a:off x="5566023" y="6122996"/>
            <a:ext cx="610651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altLang="zh-CN" spc="300" dirty="0">
                <a:solidFill>
                  <a:srgbClr val="2F2E41"/>
                </a:solidFill>
                <a:latin typeface="思源黑体 CN Bold" panose="020B0800000000000000" pitchFamily="34" charset="-122"/>
                <a:ea typeface="思源黑体 CN Bold" panose="020B0800000000000000" pitchFamily="34" charset="-122"/>
              </a:rPr>
              <a:t>10</a:t>
            </a:r>
            <a:r>
              <a:rPr lang="zh-CN" altLang="en-US" spc="300" dirty="0">
                <a:solidFill>
                  <a:srgbClr val="2F2E41"/>
                </a:solidFill>
                <a:latin typeface="思源黑体 CN Bold" panose="020B0800000000000000" pitchFamily="34" charset="-122"/>
                <a:ea typeface="思源黑体 CN Bold" panose="020B0800000000000000" pitchFamily="34" charset="-122"/>
              </a:rPr>
              <a:t>月</a:t>
            </a:r>
            <a:r>
              <a:rPr lang="en-US" altLang="zh-CN" spc="300" dirty="0">
                <a:solidFill>
                  <a:srgbClr val="2F2E41"/>
                </a:solidFill>
                <a:latin typeface="思源黑体 CN Bold" panose="020B0800000000000000" pitchFamily="34" charset="-122"/>
                <a:ea typeface="思源黑体 CN Bold" panose="020B0800000000000000" pitchFamily="34" charset="-122"/>
              </a:rPr>
              <a:t>26</a:t>
            </a:r>
            <a:r>
              <a:rPr lang="zh-CN" altLang="en-US" spc="300" dirty="0">
                <a:solidFill>
                  <a:srgbClr val="2F2E41"/>
                </a:solidFill>
                <a:latin typeface="思源黑体 CN Bold" panose="020B0800000000000000" pitchFamily="34" charset="-122"/>
                <a:ea typeface="思源黑体 CN Bold" panose="020B0800000000000000" pitchFamily="34" charset="-122"/>
              </a:rPr>
              <a:t>日</a:t>
            </a:r>
            <a:endParaRPr lang="en-US" altLang="zh-CN" spc="300" dirty="0">
              <a:solidFill>
                <a:srgbClr val="2F2E41"/>
              </a:solidFill>
              <a:latin typeface="思源黑体 CN Bold" panose="020B0800000000000000" pitchFamily="34" charset="-122"/>
              <a:ea typeface="思源黑体 CN Bold" panose="020B0800000000000000" pitchFamily="34" charset="-122"/>
            </a:endParaRPr>
          </a:p>
        </p:txBody>
      </p:sp>
    </p:spTree>
    <p:extLst>
      <p:ext uri="{BB962C8B-B14F-4D97-AF65-F5344CB8AC3E}">
        <p14:creationId xmlns:p14="http://schemas.microsoft.com/office/powerpoint/2010/main" val="1886321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DD21060-2BB4-4D5C-B31A-EA62C26DB979}"/>
              </a:ext>
            </a:extLst>
          </p:cNvPr>
          <p:cNvPicPr>
            <a:picLocks noChangeAspect="1"/>
          </p:cNvPicPr>
          <p:nvPr/>
        </p:nvPicPr>
        <p:blipFill>
          <a:blip r:embed="rId3"/>
          <a:stretch>
            <a:fillRect/>
          </a:stretch>
        </p:blipFill>
        <p:spPr>
          <a:xfrm>
            <a:off x="2659385" y="164690"/>
            <a:ext cx="3990355" cy="6528619"/>
          </a:xfrm>
          <a:prstGeom prst="rect">
            <a:avLst/>
          </a:prstGeom>
        </p:spPr>
      </p:pic>
      <p:sp>
        <p:nvSpPr>
          <p:cNvPr id="5" name="文本框 4">
            <a:extLst>
              <a:ext uri="{FF2B5EF4-FFF2-40B4-BE49-F238E27FC236}">
                <a16:creationId xmlns:a16="http://schemas.microsoft.com/office/drawing/2014/main" id="{48591C19-62DF-4417-A11D-7113A6C12E21}"/>
              </a:ext>
            </a:extLst>
          </p:cNvPr>
          <p:cNvSpPr txBox="1"/>
          <p:nvPr/>
        </p:nvSpPr>
        <p:spPr>
          <a:xfrm>
            <a:off x="7207045" y="2644170"/>
            <a:ext cx="3913239" cy="1323439"/>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Comparison of input and retrieved ΔXCH4 maps for a simulation at the Permian Basin site with an emission flux rate Q of 1000 kg/h.</a:t>
            </a:r>
            <a:endParaRPr lang="zh-CN" altLang="en-US" sz="2000" dirty="0">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7A1978C-174C-46EC-8C99-08BEE1EAEF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18952" y="469432"/>
            <a:ext cx="3057110" cy="561730"/>
          </a:xfrm>
          <a:prstGeom prst="rect">
            <a:avLst/>
          </a:prstGeom>
        </p:spPr>
      </p:pic>
      <p:grpSp>
        <p:nvGrpSpPr>
          <p:cNvPr id="7" name="组合 6">
            <a:extLst>
              <a:ext uri="{FF2B5EF4-FFF2-40B4-BE49-F238E27FC236}">
                <a16:creationId xmlns:a16="http://schemas.microsoft.com/office/drawing/2014/main" id="{97E01929-8816-486B-A983-977D936FDC24}"/>
              </a:ext>
            </a:extLst>
          </p:cNvPr>
          <p:cNvGrpSpPr/>
          <p:nvPr/>
        </p:nvGrpSpPr>
        <p:grpSpPr>
          <a:xfrm>
            <a:off x="0" y="0"/>
            <a:ext cx="538480" cy="654519"/>
            <a:chOff x="8367622" y="2850681"/>
            <a:chExt cx="538480" cy="654519"/>
          </a:xfrm>
        </p:grpSpPr>
        <p:sp>
          <p:nvSpPr>
            <p:cNvPr id="8" name="文本框 7">
              <a:extLst>
                <a:ext uri="{FF2B5EF4-FFF2-40B4-BE49-F238E27FC236}">
                  <a16:creationId xmlns:a16="http://schemas.microsoft.com/office/drawing/2014/main" id="{3D0A341B-D097-412B-882C-88E204B4917C}"/>
                </a:ext>
              </a:extLst>
            </p:cNvPr>
            <p:cNvSpPr txBox="1"/>
            <p:nvPr/>
          </p:nvSpPr>
          <p:spPr>
            <a:xfrm>
              <a:off x="8438107" y="2850681"/>
              <a:ext cx="385121" cy="654519"/>
            </a:xfrm>
            <a:custGeom>
              <a:avLst/>
              <a:gdLst>
                <a:gd name="connsiteX0" fmla="*/ 189499 w 385121"/>
                <a:gd name="connsiteY0" fmla="*/ 0 h 654519"/>
                <a:gd name="connsiteX1" fmla="*/ 300458 w 385121"/>
                <a:gd name="connsiteY1" fmla="*/ 28135 h 654519"/>
                <a:gd name="connsiteX2" fmla="*/ 364525 w 385121"/>
                <a:gd name="connsiteY2" fmla="*/ 97464 h 654519"/>
                <a:gd name="connsiteX3" fmla="*/ 385121 w 385121"/>
                <a:gd name="connsiteY3" fmla="*/ 185377 h 654519"/>
                <a:gd name="connsiteX4" fmla="*/ 383694 w 385121"/>
                <a:gd name="connsiteY4" fmla="*/ 194218 h 654519"/>
                <a:gd name="connsiteX5" fmla="*/ 383150 w 385121"/>
                <a:gd name="connsiteY5" fmla="*/ 193770 h 654519"/>
                <a:gd name="connsiteX6" fmla="*/ 374522 w 385121"/>
                <a:gd name="connsiteY6" fmla="*/ 247224 h 654519"/>
                <a:gd name="connsiteX7" fmla="*/ 346582 w 385121"/>
                <a:gd name="connsiteY7" fmla="*/ 307709 h 654519"/>
                <a:gd name="connsiteX8" fmla="*/ 261800 w 385121"/>
                <a:gd name="connsiteY8" fmla="*/ 415404 h 654519"/>
                <a:gd name="connsiteX9" fmla="*/ 177017 w 385121"/>
                <a:gd name="connsiteY9" fmla="*/ 509147 h 654519"/>
                <a:gd name="connsiteX10" fmla="*/ 138479 w 385121"/>
                <a:gd name="connsiteY10" fmla="*/ 593427 h 654519"/>
                <a:gd name="connsiteX11" fmla="*/ 367602 w 385121"/>
                <a:gd name="connsiteY11" fmla="*/ 593427 h 654519"/>
                <a:gd name="connsiteX12" fmla="*/ 349289 w 385121"/>
                <a:gd name="connsiteY12" fmla="*/ 608537 h 654519"/>
                <a:gd name="connsiteX13" fmla="*/ 198754 w 385121"/>
                <a:gd name="connsiteY13" fmla="*/ 654519 h 654519"/>
                <a:gd name="connsiteX14" fmla="*/ 8373 w 385121"/>
                <a:gd name="connsiteY14" fmla="*/ 575660 h 654519"/>
                <a:gd name="connsiteX15" fmla="*/ 2247 w 385121"/>
                <a:gd name="connsiteY15" fmla="*/ 568235 h 654519"/>
                <a:gd name="connsiteX16" fmla="*/ 3813 w 385121"/>
                <a:gd name="connsiteY16" fmla="*/ 556891 h 654519"/>
                <a:gd name="connsiteX17" fmla="*/ 32676 w 385121"/>
                <a:gd name="connsiteY17" fmla="*/ 487588 h 654519"/>
                <a:gd name="connsiteX18" fmla="*/ 120262 w 385121"/>
                <a:gd name="connsiteY18" fmla="*/ 372326 h 654519"/>
                <a:gd name="connsiteX19" fmla="*/ 207847 w 385121"/>
                <a:gd name="connsiteY19" fmla="*/ 277124 h 654519"/>
                <a:gd name="connsiteX20" fmla="*/ 247658 w 385121"/>
                <a:gd name="connsiteY20" fmla="*/ 188703 h 654519"/>
                <a:gd name="connsiteX21" fmla="*/ 234522 w 385121"/>
                <a:gd name="connsiteY21" fmla="*/ 146141 h 654519"/>
                <a:gd name="connsiteX22" fmla="*/ 191543 w 385121"/>
                <a:gd name="connsiteY22" fmla="*/ 126517 h 654519"/>
                <a:gd name="connsiteX23" fmla="*/ 147926 w 385121"/>
                <a:gd name="connsiteY23" fmla="*/ 145759 h 654519"/>
                <a:gd name="connsiteX24" fmla="*/ 130326 w 385121"/>
                <a:gd name="connsiteY24" fmla="*/ 200937 h 654519"/>
                <a:gd name="connsiteX25" fmla="*/ 6535 w 385121"/>
                <a:gd name="connsiteY25" fmla="*/ 200937 h 654519"/>
                <a:gd name="connsiteX26" fmla="*/ 3391 w 385121"/>
                <a:gd name="connsiteY26" fmla="*/ 204747 h 654519"/>
                <a:gd name="connsiteX27" fmla="*/ 0 w 385121"/>
                <a:gd name="connsiteY27" fmla="*/ 204747 h 654519"/>
                <a:gd name="connsiteX28" fmla="*/ 53851 w 385121"/>
                <a:gd name="connsiteY28" fmla="*/ 51557 h 654519"/>
                <a:gd name="connsiteX29" fmla="*/ 189499 w 385121"/>
                <a:gd name="connsiteY29" fmla="*/ 0 h 654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5121" h="654519">
                  <a:moveTo>
                    <a:pt x="189499" y="0"/>
                  </a:moveTo>
                  <a:cubicBezTo>
                    <a:pt x="234586" y="628"/>
                    <a:pt x="271572" y="10007"/>
                    <a:pt x="300458" y="28135"/>
                  </a:cubicBezTo>
                  <a:cubicBezTo>
                    <a:pt x="329344" y="46263"/>
                    <a:pt x="350700" y="69373"/>
                    <a:pt x="364525" y="97464"/>
                  </a:cubicBezTo>
                  <a:cubicBezTo>
                    <a:pt x="378351" y="125555"/>
                    <a:pt x="385216" y="154860"/>
                    <a:pt x="385121" y="185377"/>
                  </a:cubicBezTo>
                  <a:lnTo>
                    <a:pt x="383694" y="194218"/>
                  </a:lnTo>
                  <a:lnTo>
                    <a:pt x="383150" y="193770"/>
                  </a:lnTo>
                  <a:lnTo>
                    <a:pt x="374522" y="247224"/>
                  </a:lnTo>
                  <a:cubicBezTo>
                    <a:pt x="368099" y="268248"/>
                    <a:pt x="358785" y="288409"/>
                    <a:pt x="346582" y="307709"/>
                  </a:cubicBezTo>
                  <a:cubicBezTo>
                    <a:pt x="322175" y="346307"/>
                    <a:pt x="293914" y="382206"/>
                    <a:pt x="261800" y="415404"/>
                  </a:cubicBezTo>
                  <a:cubicBezTo>
                    <a:pt x="229685" y="448603"/>
                    <a:pt x="201424" y="479850"/>
                    <a:pt x="177017" y="509147"/>
                  </a:cubicBezTo>
                  <a:cubicBezTo>
                    <a:pt x="152610" y="538443"/>
                    <a:pt x="139764" y="566536"/>
                    <a:pt x="138479" y="593427"/>
                  </a:cubicBezTo>
                  <a:lnTo>
                    <a:pt x="367602" y="593427"/>
                  </a:lnTo>
                  <a:lnTo>
                    <a:pt x="349289" y="608537"/>
                  </a:lnTo>
                  <a:cubicBezTo>
                    <a:pt x="306318" y="637568"/>
                    <a:pt x="254515" y="654519"/>
                    <a:pt x="198754" y="654519"/>
                  </a:cubicBezTo>
                  <a:cubicBezTo>
                    <a:pt x="124405" y="654519"/>
                    <a:pt x="57095" y="624383"/>
                    <a:pt x="8373" y="575660"/>
                  </a:cubicBezTo>
                  <a:lnTo>
                    <a:pt x="2247" y="568235"/>
                  </a:lnTo>
                  <a:lnTo>
                    <a:pt x="3813" y="556891"/>
                  </a:lnTo>
                  <a:cubicBezTo>
                    <a:pt x="10448" y="532124"/>
                    <a:pt x="20069" y="509023"/>
                    <a:pt x="32676" y="487588"/>
                  </a:cubicBezTo>
                  <a:cubicBezTo>
                    <a:pt x="57890" y="444717"/>
                    <a:pt x="87085" y="406296"/>
                    <a:pt x="120262" y="372326"/>
                  </a:cubicBezTo>
                  <a:cubicBezTo>
                    <a:pt x="153438" y="338355"/>
                    <a:pt x="182633" y="306621"/>
                    <a:pt x="207847" y="277124"/>
                  </a:cubicBezTo>
                  <a:cubicBezTo>
                    <a:pt x="233061" y="247627"/>
                    <a:pt x="246331" y="218153"/>
                    <a:pt x="247658" y="188703"/>
                  </a:cubicBezTo>
                  <a:cubicBezTo>
                    <a:pt x="247807" y="172732"/>
                    <a:pt x="243428" y="158544"/>
                    <a:pt x="234522" y="146141"/>
                  </a:cubicBezTo>
                  <a:cubicBezTo>
                    <a:pt x="225616" y="133738"/>
                    <a:pt x="211289" y="127197"/>
                    <a:pt x="191543" y="126517"/>
                  </a:cubicBezTo>
                  <a:cubicBezTo>
                    <a:pt x="173050" y="126623"/>
                    <a:pt x="158511" y="133037"/>
                    <a:pt x="147926" y="145759"/>
                  </a:cubicBezTo>
                  <a:cubicBezTo>
                    <a:pt x="137340" y="158481"/>
                    <a:pt x="131474" y="176873"/>
                    <a:pt x="130326" y="200937"/>
                  </a:cubicBezTo>
                  <a:lnTo>
                    <a:pt x="6535" y="200937"/>
                  </a:lnTo>
                  <a:lnTo>
                    <a:pt x="3391" y="204747"/>
                  </a:lnTo>
                  <a:lnTo>
                    <a:pt x="0" y="204747"/>
                  </a:lnTo>
                  <a:cubicBezTo>
                    <a:pt x="3370" y="136930"/>
                    <a:pt x="21321" y="85867"/>
                    <a:pt x="53851" y="51557"/>
                  </a:cubicBezTo>
                  <a:cubicBezTo>
                    <a:pt x="86381" y="17248"/>
                    <a:pt x="131597" y="62"/>
                    <a:pt x="189499" y="0"/>
                  </a:cubicBezTo>
                  <a:close/>
                </a:path>
              </a:pathLst>
            </a:custGeom>
            <a:solidFill>
              <a:srgbClr val="ED6C0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9" name="文本框 8">
              <a:extLst>
                <a:ext uri="{FF2B5EF4-FFF2-40B4-BE49-F238E27FC236}">
                  <a16:creationId xmlns:a16="http://schemas.microsoft.com/office/drawing/2014/main" id="{3DA3CCD7-307A-447D-B22C-ABAB85996385}"/>
                </a:ext>
              </a:extLst>
            </p:cNvPr>
            <p:cNvSpPr txBox="1"/>
            <p:nvPr/>
          </p:nvSpPr>
          <p:spPr>
            <a:xfrm>
              <a:off x="8367622" y="2977198"/>
              <a:ext cx="318147" cy="441718"/>
            </a:xfrm>
            <a:custGeom>
              <a:avLst/>
              <a:gdLst/>
              <a:ahLst/>
              <a:cxnLst/>
              <a:rect l="l" t="t" r="r" b="b"/>
              <a:pathLst>
                <a:path w="318147" h="441718">
                  <a:moveTo>
                    <a:pt x="262029" y="0"/>
                  </a:moveTo>
                  <a:cubicBezTo>
                    <a:pt x="281775" y="680"/>
                    <a:pt x="296102" y="7221"/>
                    <a:pt x="305008" y="19624"/>
                  </a:cubicBezTo>
                  <a:cubicBezTo>
                    <a:pt x="313914" y="32027"/>
                    <a:pt x="318293" y="46215"/>
                    <a:pt x="318144" y="62186"/>
                  </a:cubicBezTo>
                  <a:cubicBezTo>
                    <a:pt x="316817" y="91636"/>
                    <a:pt x="303547" y="121110"/>
                    <a:pt x="278333" y="150607"/>
                  </a:cubicBezTo>
                  <a:cubicBezTo>
                    <a:pt x="253119" y="180104"/>
                    <a:pt x="223924" y="211838"/>
                    <a:pt x="190748" y="245809"/>
                  </a:cubicBezTo>
                  <a:cubicBezTo>
                    <a:pt x="157571" y="279779"/>
                    <a:pt x="128376" y="318200"/>
                    <a:pt x="103162" y="361071"/>
                  </a:cubicBezTo>
                  <a:cubicBezTo>
                    <a:pt x="90555" y="382506"/>
                    <a:pt x="80934" y="405607"/>
                    <a:pt x="74299" y="430374"/>
                  </a:cubicBezTo>
                  <a:lnTo>
                    <a:pt x="72733" y="441718"/>
                  </a:lnTo>
                  <a:lnTo>
                    <a:pt x="45982" y="409297"/>
                  </a:lnTo>
                  <a:cubicBezTo>
                    <a:pt x="16952" y="366325"/>
                    <a:pt x="0" y="314523"/>
                    <a:pt x="0" y="258762"/>
                  </a:cubicBezTo>
                  <a:cubicBezTo>
                    <a:pt x="0" y="203000"/>
                    <a:pt x="16952" y="151198"/>
                    <a:pt x="45982" y="108227"/>
                  </a:cubicBezTo>
                  <a:lnTo>
                    <a:pt x="73876" y="74420"/>
                  </a:lnTo>
                  <a:lnTo>
                    <a:pt x="200812" y="74420"/>
                  </a:lnTo>
                  <a:cubicBezTo>
                    <a:pt x="201960" y="50356"/>
                    <a:pt x="207826" y="31964"/>
                    <a:pt x="218412" y="19242"/>
                  </a:cubicBezTo>
                  <a:cubicBezTo>
                    <a:pt x="228997" y="6520"/>
                    <a:pt x="243536" y="106"/>
                    <a:pt x="262029" y="0"/>
                  </a:cubicBez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10" name="文本框 9">
              <a:extLst>
                <a:ext uri="{FF2B5EF4-FFF2-40B4-BE49-F238E27FC236}">
                  <a16:creationId xmlns:a16="http://schemas.microsoft.com/office/drawing/2014/main" id="{2842780A-734D-43C0-9563-63D09CA1C66E}"/>
                </a:ext>
              </a:extLst>
            </p:cNvPr>
            <p:cNvSpPr txBox="1"/>
            <p:nvPr/>
          </p:nvSpPr>
          <p:spPr>
            <a:xfrm>
              <a:off x="8576587" y="3041089"/>
              <a:ext cx="329515" cy="403019"/>
            </a:xfrm>
            <a:custGeom>
              <a:avLst/>
              <a:gdLst/>
              <a:ahLst/>
              <a:cxnLst/>
              <a:rect l="l" t="t" r="r" b="b"/>
              <a:pathLst>
                <a:path w="329515" h="403019">
                  <a:moveTo>
                    <a:pt x="245214" y="0"/>
                  </a:moveTo>
                  <a:lnTo>
                    <a:pt x="250656" y="4490"/>
                  </a:lnTo>
                  <a:cubicBezTo>
                    <a:pt x="299379" y="53212"/>
                    <a:pt x="329515" y="120522"/>
                    <a:pt x="329515" y="194871"/>
                  </a:cubicBezTo>
                  <a:cubicBezTo>
                    <a:pt x="329515" y="269219"/>
                    <a:pt x="299379" y="336529"/>
                    <a:pt x="250656" y="385252"/>
                  </a:cubicBezTo>
                  <a:lnTo>
                    <a:pt x="229123" y="403019"/>
                  </a:lnTo>
                  <a:lnTo>
                    <a:pt x="0" y="403019"/>
                  </a:lnTo>
                  <a:cubicBezTo>
                    <a:pt x="1285" y="376128"/>
                    <a:pt x="14131" y="348035"/>
                    <a:pt x="38538" y="318739"/>
                  </a:cubicBezTo>
                  <a:cubicBezTo>
                    <a:pt x="62945" y="289442"/>
                    <a:pt x="91206" y="258195"/>
                    <a:pt x="123321" y="224996"/>
                  </a:cubicBezTo>
                  <a:cubicBezTo>
                    <a:pt x="155435" y="191798"/>
                    <a:pt x="183696" y="155899"/>
                    <a:pt x="208103" y="117301"/>
                  </a:cubicBezTo>
                  <a:cubicBezTo>
                    <a:pt x="220306" y="98001"/>
                    <a:pt x="229620" y="77840"/>
                    <a:pt x="236043" y="56816"/>
                  </a:cubicBezTo>
                  <a:lnTo>
                    <a:pt x="245214"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grpSp>
      <p:sp>
        <p:nvSpPr>
          <p:cNvPr id="11" name="文本框 10">
            <a:extLst>
              <a:ext uri="{FF2B5EF4-FFF2-40B4-BE49-F238E27FC236}">
                <a16:creationId xmlns:a16="http://schemas.microsoft.com/office/drawing/2014/main" id="{08327F6E-EB8A-4BBE-9500-0ACC9B67615C}"/>
              </a:ext>
            </a:extLst>
          </p:cNvPr>
          <p:cNvSpPr txBox="1"/>
          <p:nvPr/>
        </p:nvSpPr>
        <p:spPr>
          <a:xfrm>
            <a:off x="594086" y="178081"/>
            <a:ext cx="2782309" cy="646331"/>
          </a:xfrm>
          <a:prstGeom prst="rect">
            <a:avLst/>
          </a:prstGeom>
          <a:noFill/>
        </p:spPr>
        <p:txBody>
          <a:bodyPr wrap="square" rtlCol="0">
            <a:spAutoFit/>
          </a:bodyPr>
          <a:lstStyle/>
          <a:p>
            <a:pPr>
              <a:defRPr/>
            </a:pPr>
            <a:r>
              <a:rPr lang="en-US" altLang="zh-CN" dirty="0">
                <a:solidFill>
                  <a:srgbClr val="2BB7B3"/>
                </a:solidFill>
                <a:latin typeface="思源黑体 CN Regular" panose="020B0500000000000000" pitchFamily="34" charset="-122"/>
                <a:ea typeface="思源黑体 CN Regular" panose="020B0500000000000000" pitchFamily="34" charset="-122"/>
                <a:cs typeface="+mn-ea"/>
                <a:sym typeface="+mn-lt"/>
              </a:rPr>
              <a:t>Materials and </a:t>
            </a:r>
          </a:p>
          <a:p>
            <a:pPr>
              <a:defRPr/>
            </a:pPr>
            <a:r>
              <a:rPr lang="en-US" altLang="zh-CN" dirty="0">
                <a:solidFill>
                  <a:srgbClr val="2BB7B3"/>
                </a:solidFill>
                <a:latin typeface="思源黑体 CN Regular" panose="020B0500000000000000" pitchFamily="34" charset="-122"/>
                <a:ea typeface="思源黑体 CN Regular" panose="020B0500000000000000" pitchFamily="34" charset="-122"/>
                <a:cs typeface="+mn-ea"/>
                <a:sym typeface="+mn-lt"/>
              </a:rPr>
              <a:t>methods</a:t>
            </a:r>
            <a:endParaRPr lang="zh-CN" altLang="en-US" dirty="0">
              <a:solidFill>
                <a:srgbClr val="2BB7B3"/>
              </a:solidFill>
              <a:latin typeface="思源黑体 CN Regular" panose="020B0500000000000000" pitchFamily="34" charset="-122"/>
              <a:ea typeface="思源黑体 CN Regular" panose="020B0500000000000000" pitchFamily="34" charset="-122"/>
              <a:cs typeface="+mn-ea"/>
            </a:endParaRPr>
          </a:p>
        </p:txBody>
      </p:sp>
    </p:spTree>
    <p:extLst>
      <p:ext uri="{BB962C8B-B14F-4D97-AF65-F5344CB8AC3E}">
        <p14:creationId xmlns:p14="http://schemas.microsoft.com/office/powerpoint/2010/main" val="97467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DFEEE60D-CBE6-405D-8085-B5A3D618A810}"/>
              </a:ext>
            </a:extLst>
          </p:cNvPr>
          <p:cNvSpPr txBox="1"/>
          <p:nvPr/>
        </p:nvSpPr>
        <p:spPr>
          <a:xfrm>
            <a:off x="254125" y="2721114"/>
            <a:ext cx="3577452" cy="707886"/>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Retrieval performance for different sites</a:t>
            </a:r>
            <a:endParaRPr lang="zh-CN" altLang="en-US" sz="2000" dirty="0">
              <a:latin typeface="Times New Roman" panose="02020603050405020304" pitchFamily="18" charset="0"/>
              <a:cs typeface="Times New Roman" panose="02020603050405020304" pitchFamily="18" charset="0"/>
            </a:endParaRPr>
          </a:p>
        </p:txBody>
      </p:sp>
      <p:grpSp>
        <p:nvGrpSpPr>
          <p:cNvPr id="3" name="组合 2">
            <a:extLst>
              <a:ext uri="{FF2B5EF4-FFF2-40B4-BE49-F238E27FC236}">
                <a16:creationId xmlns:a16="http://schemas.microsoft.com/office/drawing/2014/main" id="{5A535818-E4C6-4055-9565-34E437C0BB12}"/>
              </a:ext>
            </a:extLst>
          </p:cNvPr>
          <p:cNvGrpSpPr/>
          <p:nvPr/>
        </p:nvGrpSpPr>
        <p:grpSpPr>
          <a:xfrm>
            <a:off x="3319222" y="9832"/>
            <a:ext cx="7157218" cy="6858000"/>
            <a:chOff x="717066" y="478342"/>
            <a:chExt cx="6817504" cy="6058207"/>
          </a:xfrm>
        </p:grpSpPr>
        <p:pic>
          <p:nvPicPr>
            <p:cNvPr id="8" name="图片 7">
              <a:extLst>
                <a:ext uri="{FF2B5EF4-FFF2-40B4-BE49-F238E27FC236}">
                  <a16:creationId xmlns:a16="http://schemas.microsoft.com/office/drawing/2014/main" id="{F5C4CCF1-4AE0-436E-B2D0-6B1FCA464CE5}"/>
                </a:ext>
              </a:extLst>
            </p:cNvPr>
            <p:cNvPicPr>
              <a:picLocks noChangeAspect="1"/>
            </p:cNvPicPr>
            <p:nvPr/>
          </p:nvPicPr>
          <p:blipFill>
            <a:blip r:embed="rId3"/>
            <a:stretch>
              <a:fillRect/>
            </a:stretch>
          </p:blipFill>
          <p:spPr>
            <a:xfrm>
              <a:off x="717066" y="478342"/>
              <a:ext cx="6817504" cy="5579864"/>
            </a:xfrm>
            <a:prstGeom prst="rect">
              <a:avLst/>
            </a:prstGeom>
          </p:spPr>
        </p:pic>
        <p:grpSp>
          <p:nvGrpSpPr>
            <p:cNvPr id="9" name="组合 8">
              <a:extLst>
                <a:ext uri="{FF2B5EF4-FFF2-40B4-BE49-F238E27FC236}">
                  <a16:creationId xmlns:a16="http://schemas.microsoft.com/office/drawing/2014/main" id="{3235EF18-9D49-4D19-BD32-5CDE82480A9F}"/>
                </a:ext>
              </a:extLst>
            </p:cNvPr>
            <p:cNvGrpSpPr/>
            <p:nvPr/>
          </p:nvGrpSpPr>
          <p:grpSpPr>
            <a:xfrm>
              <a:off x="1181468" y="6167217"/>
              <a:ext cx="5705551" cy="369332"/>
              <a:chOff x="2849870" y="6099784"/>
              <a:chExt cx="5705551" cy="369332"/>
            </a:xfrm>
          </p:grpSpPr>
          <p:sp>
            <p:nvSpPr>
              <p:cNvPr id="10" name="文本框 9">
                <a:extLst>
                  <a:ext uri="{FF2B5EF4-FFF2-40B4-BE49-F238E27FC236}">
                    <a16:creationId xmlns:a16="http://schemas.microsoft.com/office/drawing/2014/main" id="{139B8088-EF96-4E32-8458-B44533329704}"/>
                  </a:ext>
                </a:extLst>
              </p:cNvPr>
              <p:cNvSpPr txBox="1"/>
              <p:nvPr/>
            </p:nvSpPr>
            <p:spPr>
              <a:xfrm>
                <a:off x="2849870" y="6099784"/>
                <a:ext cx="997699" cy="369332"/>
              </a:xfrm>
              <a:prstGeom prst="rect">
                <a:avLst/>
              </a:prstGeom>
              <a:noFill/>
            </p:spPr>
            <p:txBody>
              <a:bodyPr wrap="square">
                <a:spAutoFit/>
              </a:bodyPr>
              <a:lstStyle/>
              <a:p>
                <a:r>
                  <a:rPr lang="en-US" altLang="zh-CN" b="1" dirty="0">
                    <a:latin typeface="Times" panose="02020603050405020304" pitchFamily="18" charset="0"/>
                    <a:cs typeface="Times" panose="02020603050405020304" pitchFamily="18" charset="0"/>
                  </a:rPr>
                  <a:t>Algeria</a:t>
                </a:r>
                <a:endParaRPr lang="zh-CN" altLang="en-US" b="1" dirty="0">
                  <a:latin typeface="Times" panose="02020603050405020304" pitchFamily="18" charset="0"/>
                  <a:cs typeface="Times" panose="02020603050405020304" pitchFamily="18" charset="0"/>
                </a:endParaRPr>
              </a:p>
            </p:txBody>
          </p:sp>
          <p:sp>
            <p:nvSpPr>
              <p:cNvPr id="11" name="文本框 10">
                <a:extLst>
                  <a:ext uri="{FF2B5EF4-FFF2-40B4-BE49-F238E27FC236}">
                    <a16:creationId xmlns:a16="http://schemas.microsoft.com/office/drawing/2014/main" id="{3B567F33-38C7-4B76-9FEF-E34660B637CD}"/>
                  </a:ext>
                </a:extLst>
              </p:cNvPr>
              <p:cNvSpPr txBox="1"/>
              <p:nvPr/>
            </p:nvSpPr>
            <p:spPr>
              <a:xfrm>
                <a:off x="5216152" y="6099784"/>
                <a:ext cx="1156137" cy="369332"/>
              </a:xfrm>
              <a:prstGeom prst="rect">
                <a:avLst/>
              </a:prstGeom>
              <a:noFill/>
            </p:spPr>
            <p:txBody>
              <a:bodyPr wrap="square">
                <a:spAutoFit/>
              </a:bodyPr>
              <a:lstStyle/>
              <a:p>
                <a:r>
                  <a:rPr lang="en-US" altLang="zh-CN" b="1" dirty="0">
                    <a:latin typeface="Times" panose="02020603050405020304" pitchFamily="18" charset="0"/>
                    <a:cs typeface="Times" panose="02020603050405020304" pitchFamily="18" charset="0"/>
                  </a:rPr>
                  <a:t>Permian</a:t>
                </a:r>
                <a:endParaRPr lang="zh-CN" altLang="en-US" b="1" dirty="0">
                  <a:latin typeface="Times" panose="02020603050405020304" pitchFamily="18" charset="0"/>
                  <a:cs typeface="Times" panose="02020603050405020304" pitchFamily="18" charset="0"/>
                </a:endParaRPr>
              </a:p>
            </p:txBody>
          </p:sp>
          <p:sp>
            <p:nvSpPr>
              <p:cNvPr id="12" name="文本框 11">
                <a:extLst>
                  <a:ext uri="{FF2B5EF4-FFF2-40B4-BE49-F238E27FC236}">
                    <a16:creationId xmlns:a16="http://schemas.microsoft.com/office/drawing/2014/main" id="{8F69682E-3965-46C2-BA85-13F6345D0F93}"/>
                  </a:ext>
                </a:extLst>
              </p:cNvPr>
              <p:cNvSpPr txBox="1"/>
              <p:nvPr/>
            </p:nvSpPr>
            <p:spPr>
              <a:xfrm>
                <a:off x="7740872" y="6099784"/>
                <a:ext cx="814549" cy="369332"/>
              </a:xfrm>
              <a:prstGeom prst="rect">
                <a:avLst/>
              </a:prstGeom>
              <a:noFill/>
            </p:spPr>
            <p:txBody>
              <a:bodyPr wrap="square">
                <a:spAutoFit/>
              </a:bodyPr>
              <a:lstStyle/>
              <a:p>
                <a:r>
                  <a:rPr lang="en-US" altLang="zh-CN" b="1" dirty="0">
                    <a:latin typeface="Times" panose="02020603050405020304" pitchFamily="18" charset="0"/>
                    <a:cs typeface="Times" panose="02020603050405020304" pitchFamily="18" charset="0"/>
                  </a:rPr>
                  <a:t>China</a:t>
                </a:r>
                <a:endParaRPr lang="zh-CN" altLang="en-US" b="1" dirty="0">
                  <a:latin typeface="Times" panose="02020603050405020304" pitchFamily="18" charset="0"/>
                  <a:cs typeface="Times" panose="02020603050405020304" pitchFamily="18" charset="0"/>
                </a:endParaRPr>
              </a:p>
            </p:txBody>
          </p:sp>
        </p:grpSp>
      </p:grpSp>
      <p:grpSp>
        <p:nvGrpSpPr>
          <p:cNvPr id="13" name="组合 12">
            <a:extLst>
              <a:ext uri="{FF2B5EF4-FFF2-40B4-BE49-F238E27FC236}">
                <a16:creationId xmlns:a16="http://schemas.microsoft.com/office/drawing/2014/main" id="{32FD5E6B-28C4-477A-8674-8707246D0497}"/>
              </a:ext>
            </a:extLst>
          </p:cNvPr>
          <p:cNvGrpSpPr/>
          <p:nvPr/>
        </p:nvGrpSpPr>
        <p:grpSpPr>
          <a:xfrm>
            <a:off x="4839" y="0"/>
            <a:ext cx="538481" cy="642289"/>
            <a:chOff x="6112826" y="4421152"/>
            <a:chExt cx="538481" cy="642289"/>
          </a:xfrm>
        </p:grpSpPr>
        <p:sp>
          <p:nvSpPr>
            <p:cNvPr id="14" name="文本框 13">
              <a:extLst>
                <a:ext uri="{FF2B5EF4-FFF2-40B4-BE49-F238E27FC236}">
                  <a16:creationId xmlns:a16="http://schemas.microsoft.com/office/drawing/2014/main" id="{0BB0C0B6-8EE4-4387-9AB5-C87438BC60D8}"/>
                </a:ext>
              </a:extLst>
            </p:cNvPr>
            <p:cNvSpPr txBox="1"/>
            <p:nvPr/>
          </p:nvSpPr>
          <p:spPr>
            <a:xfrm>
              <a:off x="6163946" y="4421152"/>
              <a:ext cx="396332" cy="642289"/>
            </a:xfrm>
            <a:custGeom>
              <a:avLst/>
              <a:gdLst>
                <a:gd name="connsiteX0" fmla="*/ 24438 w 396332"/>
                <a:gd name="connsiteY0" fmla="*/ 0 h 642289"/>
                <a:gd name="connsiteX1" fmla="*/ 381059 w 396332"/>
                <a:gd name="connsiteY1" fmla="*/ 0 h 642289"/>
                <a:gd name="connsiteX2" fmla="*/ 381059 w 396332"/>
                <a:gd name="connsiteY2" fmla="*/ 90615 h 642289"/>
                <a:gd name="connsiteX3" fmla="*/ 349088 w 396332"/>
                <a:gd name="connsiteY3" fmla="*/ 142981 h 642289"/>
                <a:gd name="connsiteX4" fmla="*/ 347340 w 396332"/>
                <a:gd name="connsiteY4" fmla="*/ 142033 h 642289"/>
                <a:gd name="connsiteX5" fmla="*/ 269052 w 396332"/>
                <a:gd name="connsiteY5" fmla="*/ 270261 h 642289"/>
                <a:gd name="connsiteX6" fmla="*/ 362475 w 396332"/>
                <a:gd name="connsiteY6" fmla="*/ 332958 h 642289"/>
                <a:gd name="connsiteX7" fmla="*/ 396332 w 396332"/>
                <a:gd name="connsiteY7" fmla="*/ 450705 h 642289"/>
                <a:gd name="connsiteX8" fmla="*/ 396332 w 396332"/>
                <a:gd name="connsiteY8" fmla="*/ 494542 h 642289"/>
                <a:gd name="connsiteX9" fmla="*/ 386771 w 396332"/>
                <a:gd name="connsiteY9" fmla="*/ 581359 h 642289"/>
                <a:gd name="connsiteX10" fmla="*/ 368654 w 396332"/>
                <a:gd name="connsiteY10" fmla="*/ 596307 h 642289"/>
                <a:gd name="connsiteX11" fmla="*/ 218119 w 396332"/>
                <a:gd name="connsiteY11" fmla="*/ 642289 h 642289"/>
                <a:gd name="connsiteX12" fmla="*/ 27738 w 396332"/>
                <a:gd name="connsiteY12" fmla="*/ 563430 h 642289"/>
                <a:gd name="connsiteX13" fmla="*/ 3869 w 396332"/>
                <a:gd name="connsiteY13" fmla="*/ 534502 h 642289"/>
                <a:gd name="connsiteX14" fmla="*/ 0 w 396332"/>
                <a:gd name="connsiteY14" fmla="*/ 512892 h 642289"/>
                <a:gd name="connsiteX15" fmla="*/ 136442 w 396332"/>
                <a:gd name="connsiteY15" fmla="*/ 512892 h 642289"/>
                <a:gd name="connsiteX16" fmla="*/ 152893 w 396332"/>
                <a:gd name="connsiteY16" fmla="*/ 568452 h 642289"/>
                <a:gd name="connsiteX17" fmla="*/ 197657 w 396332"/>
                <a:gd name="connsiteY17" fmla="*/ 587312 h 642289"/>
                <a:gd name="connsiteX18" fmla="*/ 246118 w 396332"/>
                <a:gd name="connsiteY18" fmla="*/ 564247 h 642289"/>
                <a:gd name="connsiteX19" fmla="*/ 257851 w 396332"/>
                <a:gd name="connsiteY19" fmla="*/ 491483 h 642289"/>
                <a:gd name="connsiteX20" fmla="*/ 257851 w 396332"/>
                <a:gd name="connsiteY20" fmla="*/ 455802 h 642289"/>
                <a:gd name="connsiteX21" fmla="*/ 239614 w 396332"/>
                <a:gd name="connsiteY21" fmla="*/ 387881 h 642289"/>
                <a:gd name="connsiteX22" fmla="*/ 185414 w 396332"/>
                <a:gd name="connsiteY22" fmla="*/ 371187 h 642289"/>
                <a:gd name="connsiteX23" fmla="*/ 118114 w 396332"/>
                <a:gd name="connsiteY23" fmla="*/ 371187 h 642289"/>
                <a:gd name="connsiteX24" fmla="*/ 118114 w 396332"/>
                <a:gd name="connsiteY24" fmla="*/ 281475 h 642289"/>
                <a:gd name="connsiteX25" fmla="*/ 215001 w 396332"/>
                <a:gd name="connsiteY25" fmla="*/ 121422 h 642289"/>
                <a:gd name="connsiteX26" fmla="*/ 137014 w 396332"/>
                <a:gd name="connsiteY26" fmla="*/ 121422 h 642289"/>
                <a:gd name="connsiteX27" fmla="*/ 124740 w 396332"/>
                <a:gd name="connsiteY27" fmla="*/ 125232 h 642289"/>
                <a:gd name="connsiteX28" fmla="*/ 24438 w 396332"/>
                <a:gd name="connsiteY28" fmla="*/ 125232 h 64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6332" h="642289">
                  <a:moveTo>
                    <a:pt x="24438" y="0"/>
                  </a:moveTo>
                  <a:lnTo>
                    <a:pt x="381059" y="0"/>
                  </a:lnTo>
                  <a:lnTo>
                    <a:pt x="381059" y="90615"/>
                  </a:lnTo>
                  <a:lnTo>
                    <a:pt x="349088" y="142981"/>
                  </a:lnTo>
                  <a:lnTo>
                    <a:pt x="347340" y="142033"/>
                  </a:lnTo>
                  <a:lnTo>
                    <a:pt x="269052" y="270261"/>
                  </a:lnTo>
                  <a:cubicBezTo>
                    <a:pt x="309103" y="277780"/>
                    <a:pt x="340244" y="298679"/>
                    <a:pt x="362475" y="332958"/>
                  </a:cubicBezTo>
                  <a:cubicBezTo>
                    <a:pt x="384707" y="367237"/>
                    <a:pt x="395992" y="406486"/>
                    <a:pt x="396332" y="450705"/>
                  </a:cubicBezTo>
                  <a:lnTo>
                    <a:pt x="396332" y="494542"/>
                  </a:lnTo>
                  <a:lnTo>
                    <a:pt x="386771" y="581359"/>
                  </a:lnTo>
                  <a:lnTo>
                    <a:pt x="368654" y="596307"/>
                  </a:lnTo>
                  <a:cubicBezTo>
                    <a:pt x="325682" y="625338"/>
                    <a:pt x="273880" y="642289"/>
                    <a:pt x="218119" y="642289"/>
                  </a:cubicBezTo>
                  <a:cubicBezTo>
                    <a:pt x="143770" y="642289"/>
                    <a:pt x="76460" y="612153"/>
                    <a:pt x="27738" y="563430"/>
                  </a:cubicBezTo>
                  <a:lnTo>
                    <a:pt x="3869" y="534502"/>
                  </a:lnTo>
                  <a:lnTo>
                    <a:pt x="0" y="512892"/>
                  </a:lnTo>
                  <a:lnTo>
                    <a:pt x="136442" y="512892"/>
                  </a:lnTo>
                  <a:cubicBezTo>
                    <a:pt x="138164" y="537401"/>
                    <a:pt x="143647" y="555921"/>
                    <a:pt x="152893" y="568452"/>
                  </a:cubicBezTo>
                  <a:cubicBezTo>
                    <a:pt x="162139" y="580983"/>
                    <a:pt x="177061" y="587269"/>
                    <a:pt x="197657" y="587312"/>
                  </a:cubicBezTo>
                  <a:cubicBezTo>
                    <a:pt x="221590" y="587461"/>
                    <a:pt x="237744" y="579772"/>
                    <a:pt x="246118" y="564247"/>
                  </a:cubicBezTo>
                  <a:cubicBezTo>
                    <a:pt x="254493" y="548721"/>
                    <a:pt x="258404" y="524467"/>
                    <a:pt x="257851" y="491483"/>
                  </a:cubicBezTo>
                  <a:lnTo>
                    <a:pt x="257851" y="455802"/>
                  </a:lnTo>
                  <a:cubicBezTo>
                    <a:pt x="257830" y="422394"/>
                    <a:pt x="251751" y="399753"/>
                    <a:pt x="239614" y="387881"/>
                  </a:cubicBezTo>
                  <a:cubicBezTo>
                    <a:pt x="227478" y="376009"/>
                    <a:pt x="209411" y="370444"/>
                    <a:pt x="185414" y="371187"/>
                  </a:cubicBezTo>
                  <a:lnTo>
                    <a:pt x="118114" y="371187"/>
                  </a:lnTo>
                  <a:lnTo>
                    <a:pt x="118114" y="281475"/>
                  </a:lnTo>
                  <a:lnTo>
                    <a:pt x="215001" y="121422"/>
                  </a:lnTo>
                  <a:lnTo>
                    <a:pt x="137014" y="121422"/>
                  </a:lnTo>
                  <a:lnTo>
                    <a:pt x="124740" y="125232"/>
                  </a:lnTo>
                  <a:lnTo>
                    <a:pt x="24438" y="125232"/>
                  </a:lnTo>
                  <a:close/>
                </a:path>
              </a:pathLst>
            </a:custGeom>
            <a:solidFill>
              <a:srgbClr val="ED6C0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15" name="文本框 14">
              <a:extLst>
                <a:ext uri="{FF2B5EF4-FFF2-40B4-BE49-F238E27FC236}">
                  <a16:creationId xmlns:a16="http://schemas.microsoft.com/office/drawing/2014/main" id="{E7660D21-4C7B-4F4E-B7BE-A6353FBDC8DE}"/>
                </a:ext>
              </a:extLst>
            </p:cNvPr>
            <p:cNvSpPr txBox="1"/>
            <p:nvPr/>
          </p:nvSpPr>
          <p:spPr>
            <a:xfrm>
              <a:off x="6112826" y="4542574"/>
              <a:ext cx="309024" cy="465892"/>
            </a:xfrm>
            <a:custGeom>
              <a:avLst/>
              <a:gdLst/>
              <a:ahLst/>
              <a:cxnLst/>
              <a:rect l="l" t="t" r="r" b="b"/>
              <a:pathLst>
                <a:path w="309024" h="465892">
                  <a:moveTo>
                    <a:pt x="175860" y="0"/>
                  </a:moveTo>
                  <a:lnTo>
                    <a:pt x="266122" y="0"/>
                  </a:lnTo>
                  <a:lnTo>
                    <a:pt x="169235" y="160053"/>
                  </a:lnTo>
                  <a:lnTo>
                    <a:pt x="169235" y="249765"/>
                  </a:lnTo>
                  <a:lnTo>
                    <a:pt x="236535" y="249765"/>
                  </a:lnTo>
                  <a:cubicBezTo>
                    <a:pt x="260532" y="249022"/>
                    <a:pt x="278599" y="254587"/>
                    <a:pt x="290735" y="266459"/>
                  </a:cubicBezTo>
                  <a:cubicBezTo>
                    <a:pt x="302872" y="278331"/>
                    <a:pt x="308951" y="300972"/>
                    <a:pt x="308972" y="334380"/>
                  </a:cubicBezTo>
                  <a:lnTo>
                    <a:pt x="308972" y="370061"/>
                  </a:lnTo>
                  <a:cubicBezTo>
                    <a:pt x="309525" y="403045"/>
                    <a:pt x="305614" y="427299"/>
                    <a:pt x="297239" y="442825"/>
                  </a:cubicBezTo>
                  <a:cubicBezTo>
                    <a:pt x="288865" y="458350"/>
                    <a:pt x="272711" y="466039"/>
                    <a:pt x="248778" y="465890"/>
                  </a:cubicBezTo>
                  <a:cubicBezTo>
                    <a:pt x="228182" y="465847"/>
                    <a:pt x="213260" y="459561"/>
                    <a:pt x="204014" y="447030"/>
                  </a:cubicBezTo>
                  <a:cubicBezTo>
                    <a:pt x="194768" y="434499"/>
                    <a:pt x="189285" y="415979"/>
                    <a:pt x="187563" y="391470"/>
                  </a:cubicBezTo>
                  <a:lnTo>
                    <a:pt x="51121" y="391470"/>
                  </a:lnTo>
                  <a:lnTo>
                    <a:pt x="54990" y="413080"/>
                  </a:lnTo>
                  <a:lnTo>
                    <a:pt x="45982" y="402162"/>
                  </a:lnTo>
                  <a:cubicBezTo>
                    <a:pt x="16951" y="359191"/>
                    <a:pt x="0" y="307389"/>
                    <a:pt x="0" y="251627"/>
                  </a:cubicBezTo>
                  <a:cubicBezTo>
                    <a:pt x="0" y="140104"/>
                    <a:pt x="67805" y="44418"/>
                    <a:pt x="164440" y="3545"/>
                  </a:cubicBezTo>
                  <a:lnTo>
                    <a:pt x="175860"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16" name="文本框 15">
              <a:extLst>
                <a:ext uri="{FF2B5EF4-FFF2-40B4-BE49-F238E27FC236}">
                  <a16:creationId xmlns:a16="http://schemas.microsoft.com/office/drawing/2014/main" id="{CF61EE0E-749A-43C6-8E0A-86821A15291C}"/>
                </a:ext>
              </a:extLst>
            </p:cNvPr>
            <p:cNvSpPr txBox="1"/>
            <p:nvPr/>
          </p:nvSpPr>
          <p:spPr>
            <a:xfrm>
              <a:off x="6433000" y="4560323"/>
              <a:ext cx="218307" cy="442188"/>
            </a:xfrm>
            <a:custGeom>
              <a:avLst/>
              <a:gdLst/>
              <a:ahLst/>
              <a:cxnLst/>
              <a:rect l="l" t="t" r="r" b="b"/>
              <a:pathLst>
                <a:path w="218307" h="442188">
                  <a:moveTo>
                    <a:pt x="80035" y="0"/>
                  </a:moveTo>
                  <a:lnTo>
                    <a:pt x="99602" y="10620"/>
                  </a:lnTo>
                  <a:cubicBezTo>
                    <a:pt x="171220" y="59005"/>
                    <a:pt x="218307" y="140943"/>
                    <a:pt x="218307" y="233878"/>
                  </a:cubicBezTo>
                  <a:cubicBezTo>
                    <a:pt x="218307" y="308227"/>
                    <a:pt x="188171" y="375537"/>
                    <a:pt x="139448" y="424259"/>
                  </a:cubicBezTo>
                  <a:lnTo>
                    <a:pt x="117719" y="442188"/>
                  </a:lnTo>
                  <a:lnTo>
                    <a:pt x="127280" y="355371"/>
                  </a:lnTo>
                  <a:lnTo>
                    <a:pt x="127280" y="311534"/>
                  </a:lnTo>
                  <a:cubicBezTo>
                    <a:pt x="126940" y="267315"/>
                    <a:pt x="115655" y="228066"/>
                    <a:pt x="93423" y="193787"/>
                  </a:cubicBezTo>
                  <a:cubicBezTo>
                    <a:pt x="71192" y="159508"/>
                    <a:pt x="40051" y="138609"/>
                    <a:pt x="0" y="131090"/>
                  </a:cubicBezTo>
                  <a:lnTo>
                    <a:pt x="80035"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grpSp>
      <p:sp>
        <p:nvSpPr>
          <p:cNvPr id="17" name="文本框 16">
            <a:extLst>
              <a:ext uri="{FF2B5EF4-FFF2-40B4-BE49-F238E27FC236}">
                <a16:creationId xmlns:a16="http://schemas.microsoft.com/office/drawing/2014/main" id="{5C8903C7-CD75-4CB9-BC7E-05289B791E41}"/>
              </a:ext>
            </a:extLst>
          </p:cNvPr>
          <p:cNvSpPr txBox="1"/>
          <p:nvPr/>
        </p:nvSpPr>
        <p:spPr>
          <a:xfrm>
            <a:off x="578921" y="177085"/>
            <a:ext cx="1990758" cy="369332"/>
          </a:xfrm>
          <a:prstGeom prst="rect">
            <a:avLst/>
          </a:prstGeom>
          <a:noFill/>
        </p:spPr>
        <p:txBody>
          <a:bodyPr wrap="square" rtlCol="0">
            <a:spAutoFit/>
          </a:bodyPr>
          <a:lstStyle/>
          <a:p>
            <a:pPr>
              <a:defRPr/>
            </a:pPr>
            <a:r>
              <a:rPr lang="en-US" altLang="zh-CN" dirty="0">
                <a:solidFill>
                  <a:srgbClr val="2BB7B3"/>
                </a:solidFill>
                <a:latin typeface="思源黑体 CN Regular" panose="020B0500000000000000" pitchFamily="34" charset="-122"/>
                <a:ea typeface="思源黑体 CN Regular" panose="020B0500000000000000" pitchFamily="34" charset="-122"/>
                <a:cs typeface="+mn-ea"/>
                <a:sym typeface="+mn-lt"/>
              </a:rPr>
              <a:t>Result</a:t>
            </a:r>
            <a:endParaRPr lang="zh-CN" altLang="en-US" dirty="0">
              <a:solidFill>
                <a:srgbClr val="2BB7B3"/>
              </a:solidFill>
              <a:latin typeface="思源黑体 CN Regular" panose="020B0500000000000000" pitchFamily="34" charset="-122"/>
              <a:ea typeface="思源黑体 CN Regular" panose="020B0500000000000000" pitchFamily="34" charset="-122"/>
              <a:cs typeface="+mn-ea"/>
            </a:endParaRPr>
          </a:p>
        </p:txBody>
      </p:sp>
    </p:spTree>
    <p:extLst>
      <p:ext uri="{BB962C8B-B14F-4D97-AF65-F5344CB8AC3E}">
        <p14:creationId xmlns:p14="http://schemas.microsoft.com/office/powerpoint/2010/main" val="35163820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00CEF9-08F3-41A2-8D8B-15547D717F32}"/>
              </a:ext>
            </a:extLst>
          </p:cNvPr>
          <p:cNvPicPr>
            <a:picLocks noChangeAspect="1"/>
          </p:cNvPicPr>
          <p:nvPr/>
        </p:nvPicPr>
        <p:blipFill>
          <a:blip r:embed="rId3"/>
          <a:stretch>
            <a:fillRect/>
          </a:stretch>
        </p:blipFill>
        <p:spPr>
          <a:xfrm>
            <a:off x="0" y="2366209"/>
            <a:ext cx="12192000" cy="3620086"/>
          </a:xfrm>
          <a:prstGeom prst="rect">
            <a:avLst/>
          </a:prstGeom>
        </p:spPr>
      </p:pic>
      <p:pic>
        <p:nvPicPr>
          <p:cNvPr id="3" name="图形 2">
            <a:extLst>
              <a:ext uri="{FF2B5EF4-FFF2-40B4-BE49-F238E27FC236}">
                <a16:creationId xmlns:a16="http://schemas.microsoft.com/office/drawing/2014/main" id="{7AF83257-9AB4-4E53-94D4-AE7E0B78ED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18952" y="469432"/>
            <a:ext cx="3057110" cy="561730"/>
          </a:xfrm>
          <a:prstGeom prst="rect">
            <a:avLst/>
          </a:prstGeom>
        </p:spPr>
      </p:pic>
      <p:grpSp>
        <p:nvGrpSpPr>
          <p:cNvPr id="5" name="组合 4">
            <a:extLst>
              <a:ext uri="{FF2B5EF4-FFF2-40B4-BE49-F238E27FC236}">
                <a16:creationId xmlns:a16="http://schemas.microsoft.com/office/drawing/2014/main" id="{8EEBCB4D-B26A-4C47-9205-C3AFB84B45F2}"/>
              </a:ext>
            </a:extLst>
          </p:cNvPr>
          <p:cNvGrpSpPr/>
          <p:nvPr/>
        </p:nvGrpSpPr>
        <p:grpSpPr>
          <a:xfrm>
            <a:off x="0" y="0"/>
            <a:ext cx="538481" cy="642289"/>
            <a:chOff x="6112826" y="4421152"/>
            <a:chExt cx="538481" cy="642289"/>
          </a:xfrm>
        </p:grpSpPr>
        <p:sp>
          <p:nvSpPr>
            <p:cNvPr id="6" name="文本框 5">
              <a:extLst>
                <a:ext uri="{FF2B5EF4-FFF2-40B4-BE49-F238E27FC236}">
                  <a16:creationId xmlns:a16="http://schemas.microsoft.com/office/drawing/2014/main" id="{672BDED2-8634-48E6-9CF9-6C9F79CA1AF0}"/>
                </a:ext>
              </a:extLst>
            </p:cNvPr>
            <p:cNvSpPr txBox="1"/>
            <p:nvPr/>
          </p:nvSpPr>
          <p:spPr>
            <a:xfrm>
              <a:off x="6163946" y="4421152"/>
              <a:ext cx="396332" cy="642289"/>
            </a:xfrm>
            <a:custGeom>
              <a:avLst/>
              <a:gdLst>
                <a:gd name="connsiteX0" fmla="*/ 24438 w 396332"/>
                <a:gd name="connsiteY0" fmla="*/ 0 h 642289"/>
                <a:gd name="connsiteX1" fmla="*/ 381059 w 396332"/>
                <a:gd name="connsiteY1" fmla="*/ 0 h 642289"/>
                <a:gd name="connsiteX2" fmla="*/ 381059 w 396332"/>
                <a:gd name="connsiteY2" fmla="*/ 90615 h 642289"/>
                <a:gd name="connsiteX3" fmla="*/ 349088 w 396332"/>
                <a:gd name="connsiteY3" fmla="*/ 142981 h 642289"/>
                <a:gd name="connsiteX4" fmla="*/ 347340 w 396332"/>
                <a:gd name="connsiteY4" fmla="*/ 142033 h 642289"/>
                <a:gd name="connsiteX5" fmla="*/ 269052 w 396332"/>
                <a:gd name="connsiteY5" fmla="*/ 270261 h 642289"/>
                <a:gd name="connsiteX6" fmla="*/ 362475 w 396332"/>
                <a:gd name="connsiteY6" fmla="*/ 332958 h 642289"/>
                <a:gd name="connsiteX7" fmla="*/ 396332 w 396332"/>
                <a:gd name="connsiteY7" fmla="*/ 450705 h 642289"/>
                <a:gd name="connsiteX8" fmla="*/ 396332 w 396332"/>
                <a:gd name="connsiteY8" fmla="*/ 494542 h 642289"/>
                <a:gd name="connsiteX9" fmla="*/ 386771 w 396332"/>
                <a:gd name="connsiteY9" fmla="*/ 581359 h 642289"/>
                <a:gd name="connsiteX10" fmla="*/ 368654 w 396332"/>
                <a:gd name="connsiteY10" fmla="*/ 596307 h 642289"/>
                <a:gd name="connsiteX11" fmla="*/ 218119 w 396332"/>
                <a:gd name="connsiteY11" fmla="*/ 642289 h 642289"/>
                <a:gd name="connsiteX12" fmla="*/ 27738 w 396332"/>
                <a:gd name="connsiteY12" fmla="*/ 563430 h 642289"/>
                <a:gd name="connsiteX13" fmla="*/ 3869 w 396332"/>
                <a:gd name="connsiteY13" fmla="*/ 534502 h 642289"/>
                <a:gd name="connsiteX14" fmla="*/ 0 w 396332"/>
                <a:gd name="connsiteY14" fmla="*/ 512892 h 642289"/>
                <a:gd name="connsiteX15" fmla="*/ 136442 w 396332"/>
                <a:gd name="connsiteY15" fmla="*/ 512892 h 642289"/>
                <a:gd name="connsiteX16" fmla="*/ 152893 w 396332"/>
                <a:gd name="connsiteY16" fmla="*/ 568452 h 642289"/>
                <a:gd name="connsiteX17" fmla="*/ 197657 w 396332"/>
                <a:gd name="connsiteY17" fmla="*/ 587312 h 642289"/>
                <a:gd name="connsiteX18" fmla="*/ 246118 w 396332"/>
                <a:gd name="connsiteY18" fmla="*/ 564247 h 642289"/>
                <a:gd name="connsiteX19" fmla="*/ 257851 w 396332"/>
                <a:gd name="connsiteY19" fmla="*/ 491483 h 642289"/>
                <a:gd name="connsiteX20" fmla="*/ 257851 w 396332"/>
                <a:gd name="connsiteY20" fmla="*/ 455802 h 642289"/>
                <a:gd name="connsiteX21" fmla="*/ 239614 w 396332"/>
                <a:gd name="connsiteY21" fmla="*/ 387881 h 642289"/>
                <a:gd name="connsiteX22" fmla="*/ 185414 w 396332"/>
                <a:gd name="connsiteY22" fmla="*/ 371187 h 642289"/>
                <a:gd name="connsiteX23" fmla="*/ 118114 w 396332"/>
                <a:gd name="connsiteY23" fmla="*/ 371187 h 642289"/>
                <a:gd name="connsiteX24" fmla="*/ 118114 w 396332"/>
                <a:gd name="connsiteY24" fmla="*/ 281475 h 642289"/>
                <a:gd name="connsiteX25" fmla="*/ 215001 w 396332"/>
                <a:gd name="connsiteY25" fmla="*/ 121422 h 642289"/>
                <a:gd name="connsiteX26" fmla="*/ 137014 w 396332"/>
                <a:gd name="connsiteY26" fmla="*/ 121422 h 642289"/>
                <a:gd name="connsiteX27" fmla="*/ 124740 w 396332"/>
                <a:gd name="connsiteY27" fmla="*/ 125232 h 642289"/>
                <a:gd name="connsiteX28" fmla="*/ 24438 w 396332"/>
                <a:gd name="connsiteY28" fmla="*/ 125232 h 64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6332" h="642289">
                  <a:moveTo>
                    <a:pt x="24438" y="0"/>
                  </a:moveTo>
                  <a:lnTo>
                    <a:pt x="381059" y="0"/>
                  </a:lnTo>
                  <a:lnTo>
                    <a:pt x="381059" y="90615"/>
                  </a:lnTo>
                  <a:lnTo>
                    <a:pt x="349088" y="142981"/>
                  </a:lnTo>
                  <a:lnTo>
                    <a:pt x="347340" y="142033"/>
                  </a:lnTo>
                  <a:lnTo>
                    <a:pt x="269052" y="270261"/>
                  </a:lnTo>
                  <a:cubicBezTo>
                    <a:pt x="309103" y="277780"/>
                    <a:pt x="340244" y="298679"/>
                    <a:pt x="362475" y="332958"/>
                  </a:cubicBezTo>
                  <a:cubicBezTo>
                    <a:pt x="384707" y="367237"/>
                    <a:pt x="395992" y="406486"/>
                    <a:pt x="396332" y="450705"/>
                  </a:cubicBezTo>
                  <a:lnTo>
                    <a:pt x="396332" y="494542"/>
                  </a:lnTo>
                  <a:lnTo>
                    <a:pt x="386771" y="581359"/>
                  </a:lnTo>
                  <a:lnTo>
                    <a:pt x="368654" y="596307"/>
                  </a:lnTo>
                  <a:cubicBezTo>
                    <a:pt x="325682" y="625338"/>
                    <a:pt x="273880" y="642289"/>
                    <a:pt x="218119" y="642289"/>
                  </a:cubicBezTo>
                  <a:cubicBezTo>
                    <a:pt x="143770" y="642289"/>
                    <a:pt x="76460" y="612153"/>
                    <a:pt x="27738" y="563430"/>
                  </a:cubicBezTo>
                  <a:lnTo>
                    <a:pt x="3869" y="534502"/>
                  </a:lnTo>
                  <a:lnTo>
                    <a:pt x="0" y="512892"/>
                  </a:lnTo>
                  <a:lnTo>
                    <a:pt x="136442" y="512892"/>
                  </a:lnTo>
                  <a:cubicBezTo>
                    <a:pt x="138164" y="537401"/>
                    <a:pt x="143647" y="555921"/>
                    <a:pt x="152893" y="568452"/>
                  </a:cubicBezTo>
                  <a:cubicBezTo>
                    <a:pt x="162139" y="580983"/>
                    <a:pt x="177061" y="587269"/>
                    <a:pt x="197657" y="587312"/>
                  </a:cubicBezTo>
                  <a:cubicBezTo>
                    <a:pt x="221590" y="587461"/>
                    <a:pt x="237744" y="579772"/>
                    <a:pt x="246118" y="564247"/>
                  </a:cubicBezTo>
                  <a:cubicBezTo>
                    <a:pt x="254493" y="548721"/>
                    <a:pt x="258404" y="524467"/>
                    <a:pt x="257851" y="491483"/>
                  </a:cubicBezTo>
                  <a:lnTo>
                    <a:pt x="257851" y="455802"/>
                  </a:lnTo>
                  <a:cubicBezTo>
                    <a:pt x="257830" y="422394"/>
                    <a:pt x="251751" y="399753"/>
                    <a:pt x="239614" y="387881"/>
                  </a:cubicBezTo>
                  <a:cubicBezTo>
                    <a:pt x="227478" y="376009"/>
                    <a:pt x="209411" y="370444"/>
                    <a:pt x="185414" y="371187"/>
                  </a:cubicBezTo>
                  <a:lnTo>
                    <a:pt x="118114" y="371187"/>
                  </a:lnTo>
                  <a:lnTo>
                    <a:pt x="118114" y="281475"/>
                  </a:lnTo>
                  <a:lnTo>
                    <a:pt x="215001" y="121422"/>
                  </a:lnTo>
                  <a:lnTo>
                    <a:pt x="137014" y="121422"/>
                  </a:lnTo>
                  <a:lnTo>
                    <a:pt x="124740" y="125232"/>
                  </a:lnTo>
                  <a:lnTo>
                    <a:pt x="24438" y="125232"/>
                  </a:lnTo>
                  <a:close/>
                </a:path>
              </a:pathLst>
            </a:custGeom>
            <a:solidFill>
              <a:srgbClr val="ED6C0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7" name="文本框 6">
              <a:extLst>
                <a:ext uri="{FF2B5EF4-FFF2-40B4-BE49-F238E27FC236}">
                  <a16:creationId xmlns:a16="http://schemas.microsoft.com/office/drawing/2014/main" id="{817D6569-F3C2-4E15-A096-75A7FD62266B}"/>
                </a:ext>
              </a:extLst>
            </p:cNvPr>
            <p:cNvSpPr txBox="1"/>
            <p:nvPr/>
          </p:nvSpPr>
          <p:spPr>
            <a:xfrm>
              <a:off x="6112826" y="4542574"/>
              <a:ext cx="309024" cy="465892"/>
            </a:xfrm>
            <a:custGeom>
              <a:avLst/>
              <a:gdLst/>
              <a:ahLst/>
              <a:cxnLst/>
              <a:rect l="l" t="t" r="r" b="b"/>
              <a:pathLst>
                <a:path w="309024" h="465892">
                  <a:moveTo>
                    <a:pt x="175860" y="0"/>
                  </a:moveTo>
                  <a:lnTo>
                    <a:pt x="266122" y="0"/>
                  </a:lnTo>
                  <a:lnTo>
                    <a:pt x="169235" y="160053"/>
                  </a:lnTo>
                  <a:lnTo>
                    <a:pt x="169235" y="249765"/>
                  </a:lnTo>
                  <a:lnTo>
                    <a:pt x="236535" y="249765"/>
                  </a:lnTo>
                  <a:cubicBezTo>
                    <a:pt x="260532" y="249022"/>
                    <a:pt x="278599" y="254587"/>
                    <a:pt x="290735" y="266459"/>
                  </a:cubicBezTo>
                  <a:cubicBezTo>
                    <a:pt x="302872" y="278331"/>
                    <a:pt x="308951" y="300972"/>
                    <a:pt x="308972" y="334380"/>
                  </a:cubicBezTo>
                  <a:lnTo>
                    <a:pt x="308972" y="370061"/>
                  </a:lnTo>
                  <a:cubicBezTo>
                    <a:pt x="309525" y="403045"/>
                    <a:pt x="305614" y="427299"/>
                    <a:pt x="297239" y="442825"/>
                  </a:cubicBezTo>
                  <a:cubicBezTo>
                    <a:pt x="288865" y="458350"/>
                    <a:pt x="272711" y="466039"/>
                    <a:pt x="248778" y="465890"/>
                  </a:cubicBezTo>
                  <a:cubicBezTo>
                    <a:pt x="228182" y="465847"/>
                    <a:pt x="213260" y="459561"/>
                    <a:pt x="204014" y="447030"/>
                  </a:cubicBezTo>
                  <a:cubicBezTo>
                    <a:pt x="194768" y="434499"/>
                    <a:pt x="189285" y="415979"/>
                    <a:pt x="187563" y="391470"/>
                  </a:cubicBezTo>
                  <a:lnTo>
                    <a:pt x="51121" y="391470"/>
                  </a:lnTo>
                  <a:lnTo>
                    <a:pt x="54990" y="413080"/>
                  </a:lnTo>
                  <a:lnTo>
                    <a:pt x="45982" y="402162"/>
                  </a:lnTo>
                  <a:cubicBezTo>
                    <a:pt x="16951" y="359191"/>
                    <a:pt x="0" y="307389"/>
                    <a:pt x="0" y="251627"/>
                  </a:cubicBezTo>
                  <a:cubicBezTo>
                    <a:pt x="0" y="140104"/>
                    <a:pt x="67805" y="44418"/>
                    <a:pt x="164440" y="3545"/>
                  </a:cubicBezTo>
                  <a:lnTo>
                    <a:pt x="175860"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8" name="文本框 7">
              <a:extLst>
                <a:ext uri="{FF2B5EF4-FFF2-40B4-BE49-F238E27FC236}">
                  <a16:creationId xmlns:a16="http://schemas.microsoft.com/office/drawing/2014/main" id="{D8A72974-F7B1-4B17-A34B-BF1F45BEAC8A}"/>
                </a:ext>
              </a:extLst>
            </p:cNvPr>
            <p:cNvSpPr txBox="1"/>
            <p:nvPr/>
          </p:nvSpPr>
          <p:spPr>
            <a:xfrm>
              <a:off x="6433000" y="4560323"/>
              <a:ext cx="218307" cy="442188"/>
            </a:xfrm>
            <a:custGeom>
              <a:avLst/>
              <a:gdLst/>
              <a:ahLst/>
              <a:cxnLst/>
              <a:rect l="l" t="t" r="r" b="b"/>
              <a:pathLst>
                <a:path w="218307" h="442188">
                  <a:moveTo>
                    <a:pt x="80035" y="0"/>
                  </a:moveTo>
                  <a:lnTo>
                    <a:pt x="99602" y="10620"/>
                  </a:lnTo>
                  <a:cubicBezTo>
                    <a:pt x="171220" y="59005"/>
                    <a:pt x="218307" y="140943"/>
                    <a:pt x="218307" y="233878"/>
                  </a:cubicBezTo>
                  <a:cubicBezTo>
                    <a:pt x="218307" y="308227"/>
                    <a:pt x="188171" y="375537"/>
                    <a:pt x="139448" y="424259"/>
                  </a:cubicBezTo>
                  <a:lnTo>
                    <a:pt x="117719" y="442188"/>
                  </a:lnTo>
                  <a:lnTo>
                    <a:pt x="127280" y="355371"/>
                  </a:lnTo>
                  <a:lnTo>
                    <a:pt x="127280" y="311534"/>
                  </a:lnTo>
                  <a:cubicBezTo>
                    <a:pt x="126940" y="267315"/>
                    <a:pt x="115655" y="228066"/>
                    <a:pt x="93423" y="193787"/>
                  </a:cubicBezTo>
                  <a:cubicBezTo>
                    <a:pt x="71192" y="159508"/>
                    <a:pt x="40051" y="138609"/>
                    <a:pt x="0" y="131090"/>
                  </a:cubicBezTo>
                  <a:lnTo>
                    <a:pt x="80035"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grpSp>
      <p:sp>
        <p:nvSpPr>
          <p:cNvPr id="9" name="文本框 8">
            <a:extLst>
              <a:ext uri="{FF2B5EF4-FFF2-40B4-BE49-F238E27FC236}">
                <a16:creationId xmlns:a16="http://schemas.microsoft.com/office/drawing/2014/main" id="{38C218BB-1A1A-4328-AB81-9E49DD90104B}"/>
              </a:ext>
            </a:extLst>
          </p:cNvPr>
          <p:cNvSpPr txBox="1"/>
          <p:nvPr/>
        </p:nvSpPr>
        <p:spPr>
          <a:xfrm>
            <a:off x="574082" y="177085"/>
            <a:ext cx="1990758" cy="369332"/>
          </a:xfrm>
          <a:prstGeom prst="rect">
            <a:avLst/>
          </a:prstGeom>
          <a:noFill/>
        </p:spPr>
        <p:txBody>
          <a:bodyPr wrap="square" rtlCol="0">
            <a:spAutoFit/>
          </a:bodyPr>
          <a:lstStyle/>
          <a:p>
            <a:pPr>
              <a:defRPr/>
            </a:pPr>
            <a:r>
              <a:rPr lang="en-US" altLang="zh-CN" dirty="0">
                <a:solidFill>
                  <a:srgbClr val="2BB7B3"/>
                </a:solidFill>
                <a:latin typeface="思源黑体 CN Regular" panose="020B0500000000000000" pitchFamily="34" charset="-122"/>
                <a:ea typeface="思源黑体 CN Regular" panose="020B0500000000000000" pitchFamily="34" charset="-122"/>
                <a:cs typeface="+mn-ea"/>
                <a:sym typeface="+mn-lt"/>
              </a:rPr>
              <a:t>Result</a:t>
            </a:r>
            <a:endParaRPr lang="zh-CN" altLang="en-US" dirty="0">
              <a:solidFill>
                <a:srgbClr val="2BB7B3"/>
              </a:solidFill>
              <a:latin typeface="思源黑体 CN Regular" panose="020B0500000000000000" pitchFamily="34" charset="-122"/>
              <a:ea typeface="思源黑体 CN Regular" panose="020B0500000000000000" pitchFamily="34" charset="-122"/>
              <a:cs typeface="+mn-ea"/>
            </a:endParaRPr>
          </a:p>
        </p:txBody>
      </p:sp>
      <p:sp>
        <p:nvSpPr>
          <p:cNvPr id="10" name="文本框 9">
            <a:extLst>
              <a:ext uri="{FF2B5EF4-FFF2-40B4-BE49-F238E27FC236}">
                <a16:creationId xmlns:a16="http://schemas.microsoft.com/office/drawing/2014/main" id="{A09558CF-7017-4C8A-B5DD-6749EC98EF92}"/>
              </a:ext>
            </a:extLst>
          </p:cNvPr>
          <p:cNvSpPr txBox="1"/>
          <p:nvPr/>
        </p:nvSpPr>
        <p:spPr>
          <a:xfrm>
            <a:off x="0" y="1206849"/>
            <a:ext cx="6096000" cy="646331"/>
          </a:xfrm>
          <a:prstGeom prst="rect">
            <a:avLst/>
          </a:prstGeom>
          <a:noFill/>
        </p:spPr>
        <p:txBody>
          <a:bodyPr wrap="square">
            <a:spAutoFit/>
          </a:bodyPr>
          <a:lstStyle/>
          <a:p>
            <a:r>
              <a:rPr lang="en-US" altLang="zh-CN" dirty="0">
                <a:latin typeface="Times" panose="02020603050405020304" pitchFamily="18" charset="0"/>
              </a:rPr>
              <a:t>Histograms of the retrieved ΔXCH4 inside the selected 100×100 subset areas of the three sites for the no-plume case. </a:t>
            </a:r>
            <a:endParaRPr lang="zh-CN" altLang="en-US" dirty="0">
              <a:latin typeface="Times" panose="02020603050405020304" pitchFamily="18" charset="0"/>
            </a:endParaRPr>
          </a:p>
        </p:txBody>
      </p:sp>
    </p:spTree>
    <p:extLst>
      <p:ext uri="{BB962C8B-B14F-4D97-AF65-F5344CB8AC3E}">
        <p14:creationId xmlns:p14="http://schemas.microsoft.com/office/powerpoint/2010/main" val="4260557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AE256E3-5A42-45AA-AD79-516475AFBB8D}"/>
              </a:ext>
            </a:extLst>
          </p:cNvPr>
          <p:cNvPicPr>
            <a:picLocks noChangeAspect="1"/>
          </p:cNvPicPr>
          <p:nvPr/>
        </p:nvPicPr>
        <p:blipFill>
          <a:blip r:embed="rId3"/>
          <a:stretch>
            <a:fillRect/>
          </a:stretch>
        </p:blipFill>
        <p:spPr>
          <a:xfrm>
            <a:off x="2928634" y="879601"/>
            <a:ext cx="8485239" cy="5098797"/>
          </a:xfrm>
          <a:prstGeom prst="rect">
            <a:avLst/>
          </a:prstGeom>
        </p:spPr>
      </p:pic>
      <p:grpSp>
        <p:nvGrpSpPr>
          <p:cNvPr id="3" name="组合 2">
            <a:extLst>
              <a:ext uri="{FF2B5EF4-FFF2-40B4-BE49-F238E27FC236}">
                <a16:creationId xmlns:a16="http://schemas.microsoft.com/office/drawing/2014/main" id="{8B2B2057-4B3C-49C5-BE22-61FB71471347}"/>
              </a:ext>
            </a:extLst>
          </p:cNvPr>
          <p:cNvGrpSpPr/>
          <p:nvPr/>
        </p:nvGrpSpPr>
        <p:grpSpPr>
          <a:xfrm>
            <a:off x="0" y="0"/>
            <a:ext cx="538481" cy="642289"/>
            <a:chOff x="6112826" y="4421152"/>
            <a:chExt cx="538481" cy="642289"/>
          </a:xfrm>
        </p:grpSpPr>
        <p:sp>
          <p:nvSpPr>
            <p:cNvPr id="4" name="文本框 3">
              <a:extLst>
                <a:ext uri="{FF2B5EF4-FFF2-40B4-BE49-F238E27FC236}">
                  <a16:creationId xmlns:a16="http://schemas.microsoft.com/office/drawing/2014/main" id="{E0C7C6EC-D7A8-41E2-9740-89CD9F57EB0A}"/>
                </a:ext>
              </a:extLst>
            </p:cNvPr>
            <p:cNvSpPr txBox="1"/>
            <p:nvPr/>
          </p:nvSpPr>
          <p:spPr>
            <a:xfrm>
              <a:off x="6163946" y="4421152"/>
              <a:ext cx="396332" cy="642289"/>
            </a:xfrm>
            <a:custGeom>
              <a:avLst/>
              <a:gdLst>
                <a:gd name="connsiteX0" fmla="*/ 24438 w 396332"/>
                <a:gd name="connsiteY0" fmla="*/ 0 h 642289"/>
                <a:gd name="connsiteX1" fmla="*/ 381059 w 396332"/>
                <a:gd name="connsiteY1" fmla="*/ 0 h 642289"/>
                <a:gd name="connsiteX2" fmla="*/ 381059 w 396332"/>
                <a:gd name="connsiteY2" fmla="*/ 90615 h 642289"/>
                <a:gd name="connsiteX3" fmla="*/ 349088 w 396332"/>
                <a:gd name="connsiteY3" fmla="*/ 142981 h 642289"/>
                <a:gd name="connsiteX4" fmla="*/ 347340 w 396332"/>
                <a:gd name="connsiteY4" fmla="*/ 142033 h 642289"/>
                <a:gd name="connsiteX5" fmla="*/ 269052 w 396332"/>
                <a:gd name="connsiteY5" fmla="*/ 270261 h 642289"/>
                <a:gd name="connsiteX6" fmla="*/ 362475 w 396332"/>
                <a:gd name="connsiteY6" fmla="*/ 332958 h 642289"/>
                <a:gd name="connsiteX7" fmla="*/ 396332 w 396332"/>
                <a:gd name="connsiteY7" fmla="*/ 450705 h 642289"/>
                <a:gd name="connsiteX8" fmla="*/ 396332 w 396332"/>
                <a:gd name="connsiteY8" fmla="*/ 494542 h 642289"/>
                <a:gd name="connsiteX9" fmla="*/ 386771 w 396332"/>
                <a:gd name="connsiteY9" fmla="*/ 581359 h 642289"/>
                <a:gd name="connsiteX10" fmla="*/ 368654 w 396332"/>
                <a:gd name="connsiteY10" fmla="*/ 596307 h 642289"/>
                <a:gd name="connsiteX11" fmla="*/ 218119 w 396332"/>
                <a:gd name="connsiteY11" fmla="*/ 642289 h 642289"/>
                <a:gd name="connsiteX12" fmla="*/ 27738 w 396332"/>
                <a:gd name="connsiteY12" fmla="*/ 563430 h 642289"/>
                <a:gd name="connsiteX13" fmla="*/ 3869 w 396332"/>
                <a:gd name="connsiteY13" fmla="*/ 534502 h 642289"/>
                <a:gd name="connsiteX14" fmla="*/ 0 w 396332"/>
                <a:gd name="connsiteY14" fmla="*/ 512892 h 642289"/>
                <a:gd name="connsiteX15" fmla="*/ 136442 w 396332"/>
                <a:gd name="connsiteY15" fmla="*/ 512892 h 642289"/>
                <a:gd name="connsiteX16" fmla="*/ 152893 w 396332"/>
                <a:gd name="connsiteY16" fmla="*/ 568452 h 642289"/>
                <a:gd name="connsiteX17" fmla="*/ 197657 w 396332"/>
                <a:gd name="connsiteY17" fmla="*/ 587312 h 642289"/>
                <a:gd name="connsiteX18" fmla="*/ 246118 w 396332"/>
                <a:gd name="connsiteY18" fmla="*/ 564247 h 642289"/>
                <a:gd name="connsiteX19" fmla="*/ 257851 w 396332"/>
                <a:gd name="connsiteY19" fmla="*/ 491483 h 642289"/>
                <a:gd name="connsiteX20" fmla="*/ 257851 w 396332"/>
                <a:gd name="connsiteY20" fmla="*/ 455802 h 642289"/>
                <a:gd name="connsiteX21" fmla="*/ 239614 w 396332"/>
                <a:gd name="connsiteY21" fmla="*/ 387881 h 642289"/>
                <a:gd name="connsiteX22" fmla="*/ 185414 w 396332"/>
                <a:gd name="connsiteY22" fmla="*/ 371187 h 642289"/>
                <a:gd name="connsiteX23" fmla="*/ 118114 w 396332"/>
                <a:gd name="connsiteY23" fmla="*/ 371187 h 642289"/>
                <a:gd name="connsiteX24" fmla="*/ 118114 w 396332"/>
                <a:gd name="connsiteY24" fmla="*/ 281475 h 642289"/>
                <a:gd name="connsiteX25" fmla="*/ 215001 w 396332"/>
                <a:gd name="connsiteY25" fmla="*/ 121422 h 642289"/>
                <a:gd name="connsiteX26" fmla="*/ 137014 w 396332"/>
                <a:gd name="connsiteY26" fmla="*/ 121422 h 642289"/>
                <a:gd name="connsiteX27" fmla="*/ 124740 w 396332"/>
                <a:gd name="connsiteY27" fmla="*/ 125232 h 642289"/>
                <a:gd name="connsiteX28" fmla="*/ 24438 w 396332"/>
                <a:gd name="connsiteY28" fmla="*/ 125232 h 64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6332" h="642289">
                  <a:moveTo>
                    <a:pt x="24438" y="0"/>
                  </a:moveTo>
                  <a:lnTo>
                    <a:pt x="381059" y="0"/>
                  </a:lnTo>
                  <a:lnTo>
                    <a:pt x="381059" y="90615"/>
                  </a:lnTo>
                  <a:lnTo>
                    <a:pt x="349088" y="142981"/>
                  </a:lnTo>
                  <a:lnTo>
                    <a:pt x="347340" y="142033"/>
                  </a:lnTo>
                  <a:lnTo>
                    <a:pt x="269052" y="270261"/>
                  </a:lnTo>
                  <a:cubicBezTo>
                    <a:pt x="309103" y="277780"/>
                    <a:pt x="340244" y="298679"/>
                    <a:pt x="362475" y="332958"/>
                  </a:cubicBezTo>
                  <a:cubicBezTo>
                    <a:pt x="384707" y="367237"/>
                    <a:pt x="395992" y="406486"/>
                    <a:pt x="396332" y="450705"/>
                  </a:cubicBezTo>
                  <a:lnTo>
                    <a:pt x="396332" y="494542"/>
                  </a:lnTo>
                  <a:lnTo>
                    <a:pt x="386771" y="581359"/>
                  </a:lnTo>
                  <a:lnTo>
                    <a:pt x="368654" y="596307"/>
                  </a:lnTo>
                  <a:cubicBezTo>
                    <a:pt x="325682" y="625338"/>
                    <a:pt x="273880" y="642289"/>
                    <a:pt x="218119" y="642289"/>
                  </a:cubicBezTo>
                  <a:cubicBezTo>
                    <a:pt x="143770" y="642289"/>
                    <a:pt x="76460" y="612153"/>
                    <a:pt x="27738" y="563430"/>
                  </a:cubicBezTo>
                  <a:lnTo>
                    <a:pt x="3869" y="534502"/>
                  </a:lnTo>
                  <a:lnTo>
                    <a:pt x="0" y="512892"/>
                  </a:lnTo>
                  <a:lnTo>
                    <a:pt x="136442" y="512892"/>
                  </a:lnTo>
                  <a:cubicBezTo>
                    <a:pt x="138164" y="537401"/>
                    <a:pt x="143647" y="555921"/>
                    <a:pt x="152893" y="568452"/>
                  </a:cubicBezTo>
                  <a:cubicBezTo>
                    <a:pt x="162139" y="580983"/>
                    <a:pt x="177061" y="587269"/>
                    <a:pt x="197657" y="587312"/>
                  </a:cubicBezTo>
                  <a:cubicBezTo>
                    <a:pt x="221590" y="587461"/>
                    <a:pt x="237744" y="579772"/>
                    <a:pt x="246118" y="564247"/>
                  </a:cubicBezTo>
                  <a:cubicBezTo>
                    <a:pt x="254493" y="548721"/>
                    <a:pt x="258404" y="524467"/>
                    <a:pt x="257851" y="491483"/>
                  </a:cubicBezTo>
                  <a:lnTo>
                    <a:pt x="257851" y="455802"/>
                  </a:lnTo>
                  <a:cubicBezTo>
                    <a:pt x="257830" y="422394"/>
                    <a:pt x="251751" y="399753"/>
                    <a:pt x="239614" y="387881"/>
                  </a:cubicBezTo>
                  <a:cubicBezTo>
                    <a:pt x="227478" y="376009"/>
                    <a:pt x="209411" y="370444"/>
                    <a:pt x="185414" y="371187"/>
                  </a:cubicBezTo>
                  <a:lnTo>
                    <a:pt x="118114" y="371187"/>
                  </a:lnTo>
                  <a:lnTo>
                    <a:pt x="118114" y="281475"/>
                  </a:lnTo>
                  <a:lnTo>
                    <a:pt x="215001" y="121422"/>
                  </a:lnTo>
                  <a:lnTo>
                    <a:pt x="137014" y="121422"/>
                  </a:lnTo>
                  <a:lnTo>
                    <a:pt x="124740" y="125232"/>
                  </a:lnTo>
                  <a:lnTo>
                    <a:pt x="24438" y="125232"/>
                  </a:lnTo>
                  <a:close/>
                </a:path>
              </a:pathLst>
            </a:custGeom>
            <a:solidFill>
              <a:srgbClr val="ED6C0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5" name="文本框 4">
              <a:extLst>
                <a:ext uri="{FF2B5EF4-FFF2-40B4-BE49-F238E27FC236}">
                  <a16:creationId xmlns:a16="http://schemas.microsoft.com/office/drawing/2014/main" id="{3181DB2D-1021-4D7C-8DC6-66833B853996}"/>
                </a:ext>
              </a:extLst>
            </p:cNvPr>
            <p:cNvSpPr txBox="1"/>
            <p:nvPr/>
          </p:nvSpPr>
          <p:spPr>
            <a:xfrm>
              <a:off x="6112826" y="4542574"/>
              <a:ext cx="309024" cy="465892"/>
            </a:xfrm>
            <a:custGeom>
              <a:avLst/>
              <a:gdLst/>
              <a:ahLst/>
              <a:cxnLst/>
              <a:rect l="l" t="t" r="r" b="b"/>
              <a:pathLst>
                <a:path w="309024" h="465892">
                  <a:moveTo>
                    <a:pt x="175860" y="0"/>
                  </a:moveTo>
                  <a:lnTo>
                    <a:pt x="266122" y="0"/>
                  </a:lnTo>
                  <a:lnTo>
                    <a:pt x="169235" y="160053"/>
                  </a:lnTo>
                  <a:lnTo>
                    <a:pt x="169235" y="249765"/>
                  </a:lnTo>
                  <a:lnTo>
                    <a:pt x="236535" y="249765"/>
                  </a:lnTo>
                  <a:cubicBezTo>
                    <a:pt x="260532" y="249022"/>
                    <a:pt x="278599" y="254587"/>
                    <a:pt x="290735" y="266459"/>
                  </a:cubicBezTo>
                  <a:cubicBezTo>
                    <a:pt x="302872" y="278331"/>
                    <a:pt x="308951" y="300972"/>
                    <a:pt x="308972" y="334380"/>
                  </a:cubicBezTo>
                  <a:lnTo>
                    <a:pt x="308972" y="370061"/>
                  </a:lnTo>
                  <a:cubicBezTo>
                    <a:pt x="309525" y="403045"/>
                    <a:pt x="305614" y="427299"/>
                    <a:pt x="297239" y="442825"/>
                  </a:cubicBezTo>
                  <a:cubicBezTo>
                    <a:pt x="288865" y="458350"/>
                    <a:pt x="272711" y="466039"/>
                    <a:pt x="248778" y="465890"/>
                  </a:cubicBezTo>
                  <a:cubicBezTo>
                    <a:pt x="228182" y="465847"/>
                    <a:pt x="213260" y="459561"/>
                    <a:pt x="204014" y="447030"/>
                  </a:cubicBezTo>
                  <a:cubicBezTo>
                    <a:pt x="194768" y="434499"/>
                    <a:pt x="189285" y="415979"/>
                    <a:pt x="187563" y="391470"/>
                  </a:cubicBezTo>
                  <a:lnTo>
                    <a:pt x="51121" y="391470"/>
                  </a:lnTo>
                  <a:lnTo>
                    <a:pt x="54990" y="413080"/>
                  </a:lnTo>
                  <a:lnTo>
                    <a:pt x="45982" y="402162"/>
                  </a:lnTo>
                  <a:cubicBezTo>
                    <a:pt x="16951" y="359191"/>
                    <a:pt x="0" y="307389"/>
                    <a:pt x="0" y="251627"/>
                  </a:cubicBezTo>
                  <a:cubicBezTo>
                    <a:pt x="0" y="140104"/>
                    <a:pt x="67805" y="44418"/>
                    <a:pt x="164440" y="3545"/>
                  </a:cubicBezTo>
                  <a:lnTo>
                    <a:pt x="175860"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6" name="文本框 5">
              <a:extLst>
                <a:ext uri="{FF2B5EF4-FFF2-40B4-BE49-F238E27FC236}">
                  <a16:creationId xmlns:a16="http://schemas.microsoft.com/office/drawing/2014/main" id="{3D5C5587-4BAE-4FE4-BD23-893C481CC679}"/>
                </a:ext>
              </a:extLst>
            </p:cNvPr>
            <p:cNvSpPr txBox="1"/>
            <p:nvPr/>
          </p:nvSpPr>
          <p:spPr>
            <a:xfrm>
              <a:off x="6433000" y="4560323"/>
              <a:ext cx="218307" cy="442188"/>
            </a:xfrm>
            <a:custGeom>
              <a:avLst/>
              <a:gdLst/>
              <a:ahLst/>
              <a:cxnLst/>
              <a:rect l="l" t="t" r="r" b="b"/>
              <a:pathLst>
                <a:path w="218307" h="442188">
                  <a:moveTo>
                    <a:pt x="80035" y="0"/>
                  </a:moveTo>
                  <a:lnTo>
                    <a:pt x="99602" y="10620"/>
                  </a:lnTo>
                  <a:cubicBezTo>
                    <a:pt x="171220" y="59005"/>
                    <a:pt x="218307" y="140943"/>
                    <a:pt x="218307" y="233878"/>
                  </a:cubicBezTo>
                  <a:cubicBezTo>
                    <a:pt x="218307" y="308227"/>
                    <a:pt x="188171" y="375537"/>
                    <a:pt x="139448" y="424259"/>
                  </a:cubicBezTo>
                  <a:lnTo>
                    <a:pt x="117719" y="442188"/>
                  </a:lnTo>
                  <a:lnTo>
                    <a:pt x="127280" y="355371"/>
                  </a:lnTo>
                  <a:lnTo>
                    <a:pt x="127280" y="311534"/>
                  </a:lnTo>
                  <a:cubicBezTo>
                    <a:pt x="126940" y="267315"/>
                    <a:pt x="115655" y="228066"/>
                    <a:pt x="93423" y="193787"/>
                  </a:cubicBezTo>
                  <a:cubicBezTo>
                    <a:pt x="71192" y="159508"/>
                    <a:pt x="40051" y="138609"/>
                    <a:pt x="0" y="131090"/>
                  </a:cubicBezTo>
                  <a:lnTo>
                    <a:pt x="80035"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grpSp>
      <p:sp>
        <p:nvSpPr>
          <p:cNvPr id="7" name="文本框 6">
            <a:extLst>
              <a:ext uri="{FF2B5EF4-FFF2-40B4-BE49-F238E27FC236}">
                <a16:creationId xmlns:a16="http://schemas.microsoft.com/office/drawing/2014/main" id="{2F3A7C94-C353-4E52-A4DE-9147A2C28B36}"/>
              </a:ext>
            </a:extLst>
          </p:cNvPr>
          <p:cNvSpPr txBox="1"/>
          <p:nvPr/>
        </p:nvSpPr>
        <p:spPr>
          <a:xfrm>
            <a:off x="574082" y="177085"/>
            <a:ext cx="1990758" cy="369332"/>
          </a:xfrm>
          <a:prstGeom prst="rect">
            <a:avLst/>
          </a:prstGeom>
          <a:noFill/>
        </p:spPr>
        <p:txBody>
          <a:bodyPr wrap="square" rtlCol="0">
            <a:spAutoFit/>
          </a:bodyPr>
          <a:lstStyle/>
          <a:p>
            <a:pPr>
              <a:defRPr/>
            </a:pPr>
            <a:r>
              <a:rPr lang="en-US" altLang="zh-CN" dirty="0">
                <a:solidFill>
                  <a:srgbClr val="2BB7B3"/>
                </a:solidFill>
                <a:latin typeface="思源黑体 CN Regular" panose="020B0500000000000000" pitchFamily="34" charset="-122"/>
                <a:ea typeface="思源黑体 CN Regular" panose="020B0500000000000000" pitchFamily="34" charset="-122"/>
                <a:cs typeface="+mn-ea"/>
                <a:sym typeface="+mn-lt"/>
              </a:rPr>
              <a:t>Result</a:t>
            </a:r>
            <a:endParaRPr lang="zh-CN" altLang="en-US" dirty="0">
              <a:solidFill>
                <a:srgbClr val="2BB7B3"/>
              </a:solidFill>
              <a:latin typeface="思源黑体 CN Regular" panose="020B0500000000000000" pitchFamily="34" charset="-122"/>
              <a:ea typeface="思源黑体 CN Regular" panose="020B0500000000000000" pitchFamily="34" charset="-122"/>
              <a:cs typeface="+mn-ea"/>
            </a:endParaRPr>
          </a:p>
        </p:txBody>
      </p:sp>
      <p:sp>
        <p:nvSpPr>
          <p:cNvPr id="9" name="文本框 8">
            <a:extLst>
              <a:ext uri="{FF2B5EF4-FFF2-40B4-BE49-F238E27FC236}">
                <a16:creationId xmlns:a16="http://schemas.microsoft.com/office/drawing/2014/main" id="{5BF598F9-9769-45BE-A74C-8AC9867CD72B}"/>
              </a:ext>
            </a:extLst>
          </p:cNvPr>
          <p:cNvSpPr txBox="1"/>
          <p:nvPr/>
        </p:nvSpPr>
        <p:spPr>
          <a:xfrm>
            <a:off x="538481" y="2274837"/>
            <a:ext cx="1990757" cy="2308324"/>
          </a:xfrm>
          <a:prstGeom prst="rect">
            <a:avLst/>
          </a:prstGeom>
          <a:noFill/>
        </p:spPr>
        <p:txBody>
          <a:bodyPr wrap="square">
            <a:spAutoFit/>
          </a:bodyPr>
          <a:lstStyle/>
          <a:p>
            <a:r>
              <a:rPr lang="en-US" altLang="zh-CN" dirty="0">
                <a:latin typeface="Times" panose="02020603050405020304" pitchFamily="18" charset="0"/>
              </a:rPr>
              <a:t>Scatter plots of the input and retrieved ΔXCH4 for the simulations at the three sites and emission flux rates Q of 1000 and 2000 kg/h.</a:t>
            </a:r>
            <a:endParaRPr lang="zh-CN" altLang="en-US" dirty="0">
              <a:latin typeface="Times" panose="02020603050405020304" pitchFamily="18" charset="0"/>
            </a:endParaRPr>
          </a:p>
        </p:txBody>
      </p:sp>
    </p:spTree>
    <p:extLst>
      <p:ext uri="{BB962C8B-B14F-4D97-AF65-F5344CB8AC3E}">
        <p14:creationId xmlns:p14="http://schemas.microsoft.com/office/powerpoint/2010/main" val="82496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AF5A4DE-BCAB-4F76-AEB1-3333CBFCC755}"/>
              </a:ext>
            </a:extLst>
          </p:cNvPr>
          <p:cNvPicPr>
            <a:picLocks noChangeAspect="1"/>
          </p:cNvPicPr>
          <p:nvPr/>
        </p:nvPicPr>
        <p:blipFill>
          <a:blip r:embed="rId2"/>
          <a:stretch>
            <a:fillRect/>
          </a:stretch>
        </p:blipFill>
        <p:spPr>
          <a:xfrm>
            <a:off x="0" y="1031162"/>
            <a:ext cx="7555099" cy="5143431"/>
          </a:xfrm>
          <a:prstGeom prst="rect">
            <a:avLst/>
          </a:prstGeom>
        </p:spPr>
      </p:pic>
      <p:pic>
        <p:nvPicPr>
          <p:cNvPr id="3" name="图形 2">
            <a:extLst>
              <a:ext uri="{FF2B5EF4-FFF2-40B4-BE49-F238E27FC236}">
                <a16:creationId xmlns:a16="http://schemas.microsoft.com/office/drawing/2014/main" id="{7BC16EB1-8BF2-46C1-9529-29503FC0BD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18952" y="469432"/>
            <a:ext cx="3057110" cy="561730"/>
          </a:xfrm>
          <a:prstGeom prst="rect">
            <a:avLst/>
          </a:prstGeom>
        </p:spPr>
      </p:pic>
      <p:grpSp>
        <p:nvGrpSpPr>
          <p:cNvPr id="5" name="组合 4">
            <a:extLst>
              <a:ext uri="{FF2B5EF4-FFF2-40B4-BE49-F238E27FC236}">
                <a16:creationId xmlns:a16="http://schemas.microsoft.com/office/drawing/2014/main" id="{9741308F-E45C-465E-8996-4EEC34F70649}"/>
              </a:ext>
            </a:extLst>
          </p:cNvPr>
          <p:cNvGrpSpPr/>
          <p:nvPr/>
        </p:nvGrpSpPr>
        <p:grpSpPr>
          <a:xfrm>
            <a:off x="0" y="0"/>
            <a:ext cx="538481" cy="642289"/>
            <a:chOff x="6112826" y="4421152"/>
            <a:chExt cx="538481" cy="642289"/>
          </a:xfrm>
        </p:grpSpPr>
        <p:sp>
          <p:nvSpPr>
            <p:cNvPr id="6" name="文本框 5">
              <a:extLst>
                <a:ext uri="{FF2B5EF4-FFF2-40B4-BE49-F238E27FC236}">
                  <a16:creationId xmlns:a16="http://schemas.microsoft.com/office/drawing/2014/main" id="{42B5140D-CBE8-4272-8827-D2F7D122F494}"/>
                </a:ext>
              </a:extLst>
            </p:cNvPr>
            <p:cNvSpPr txBox="1"/>
            <p:nvPr/>
          </p:nvSpPr>
          <p:spPr>
            <a:xfrm>
              <a:off x="6163946" y="4421152"/>
              <a:ext cx="396332" cy="642289"/>
            </a:xfrm>
            <a:custGeom>
              <a:avLst/>
              <a:gdLst>
                <a:gd name="connsiteX0" fmla="*/ 24438 w 396332"/>
                <a:gd name="connsiteY0" fmla="*/ 0 h 642289"/>
                <a:gd name="connsiteX1" fmla="*/ 381059 w 396332"/>
                <a:gd name="connsiteY1" fmla="*/ 0 h 642289"/>
                <a:gd name="connsiteX2" fmla="*/ 381059 w 396332"/>
                <a:gd name="connsiteY2" fmla="*/ 90615 h 642289"/>
                <a:gd name="connsiteX3" fmla="*/ 349088 w 396332"/>
                <a:gd name="connsiteY3" fmla="*/ 142981 h 642289"/>
                <a:gd name="connsiteX4" fmla="*/ 347340 w 396332"/>
                <a:gd name="connsiteY4" fmla="*/ 142033 h 642289"/>
                <a:gd name="connsiteX5" fmla="*/ 269052 w 396332"/>
                <a:gd name="connsiteY5" fmla="*/ 270261 h 642289"/>
                <a:gd name="connsiteX6" fmla="*/ 362475 w 396332"/>
                <a:gd name="connsiteY6" fmla="*/ 332958 h 642289"/>
                <a:gd name="connsiteX7" fmla="*/ 396332 w 396332"/>
                <a:gd name="connsiteY7" fmla="*/ 450705 h 642289"/>
                <a:gd name="connsiteX8" fmla="*/ 396332 w 396332"/>
                <a:gd name="connsiteY8" fmla="*/ 494542 h 642289"/>
                <a:gd name="connsiteX9" fmla="*/ 386771 w 396332"/>
                <a:gd name="connsiteY9" fmla="*/ 581359 h 642289"/>
                <a:gd name="connsiteX10" fmla="*/ 368654 w 396332"/>
                <a:gd name="connsiteY10" fmla="*/ 596307 h 642289"/>
                <a:gd name="connsiteX11" fmla="*/ 218119 w 396332"/>
                <a:gd name="connsiteY11" fmla="*/ 642289 h 642289"/>
                <a:gd name="connsiteX12" fmla="*/ 27738 w 396332"/>
                <a:gd name="connsiteY12" fmla="*/ 563430 h 642289"/>
                <a:gd name="connsiteX13" fmla="*/ 3869 w 396332"/>
                <a:gd name="connsiteY13" fmla="*/ 534502 h 642289"/>
                <a:gd name="connsiteX14" fmla="*/ 0 w 396332"/>
                <a:gd name="connsiteY14" fmla="*/ 512892 h 642289"/>
                <a:gd name="connsiteX15" fmla="*/ 136442 w 396332"/>
                <a:gd name="connsiteY15" fmla="*/ 512892 h 642289"/>
                <a:gd name="connsiteX16" fmla="*/ 152893 w 396332"/>
                <a:gd name="connsiteY16" fmla="*/ 568452 h 642289"/>
                <a:gd name="connsiteX17" fmla="*/ 197657 w 396332"/>
                <a:gd name="connsiteY17" fmla="*/ 587312 h 642289"/>
                <a:gd name="connsiteX18" fmla="*/ 246118 w 396332"/>
                <a:gd name="connsiteY18" fmla="*/ 564247 h 642289"/>
                <a:gd name="connsiteX19" fmla="*/ 257851 w 396332"/>
                <a:gd name="connsiteY19" fmla="*/ 491483 h 642289"/>
                <a:gd name="connsiteX20" fmla="*/ 257851 w 396332"/>
                <a:gd name="connsiteY20" fmla="*/ 455802 h 642289"/>
                <a:gd name="connsiteX21" fmla="*/ 239614 w 396332"/>
                <a:gd name="connsiteY21" fmla="*/ 387881 h 642289"/>
                <a:gd name="connsiteX22" fmla="*/ 185414 w 396332"/>
                <a:gd name="connsiteY22" fmla="*/ 371187 h 642289"/>
                <a:gd name="connsiteX23" fmla="*/ 118114 w 396332"/>
                <a:gd name="connsiteY23" fmla="*/ 371187 h 642289"/>
                <a:gd name="connsiteX24" fmla="*/ 118114 w 396332"/>
                <a:gd name="connsiteY24" fmla="*/ 281475 h 642289"/>
                <a:gd name="connsiteX25" fmla="*/ 215001 w 396332"/>
                <a:gd name="connsiteY25" fmla="*/ 121422 h 642289"/>
                <a:gd name="connsiteX26" fmla="*/ 137014 w 396332"/>
                <a:gd name="connsiteY26" fmla="*/ 121422 h 642289"/>
                <a:gd name="connsiteX27" fmla="*/ 124740 w 396332"/>
                <a:gd name="connsiteY27" fmla="*/ 125232 h 642289"/>
                <a:gd name="connsiteX28" fmla="*/ 24438 w 396332"/>
                <a:gd name="connsiteY28" fmla="*/ 125232 h 64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6332" h="642289">
                  <a:moveTo>
                    <a:pt x="24438" y="0"/>
                  </a:moveTo>
                  <a:lnTo>
                    <a:pt x="381059" y="0"/>
                  </a:lnTo>
                  <a:lnTo>
                    <a:pt x="381059" y="90615"/>
                  </a:lnTo>
                  <a:lnTo>
                    <a:pt x="349088" y="142981"/>
                  </a:lnTo>
                  <a:lnTo>
                    <a:pt x="347340" y="142033"/>
                  </a:lnTo>
                  <a:lnTo>
                    <a:pt x="269052" y="270261"/>
                  </a:lnTo>
                  <a:cubicBezTo>
                    <a:pt x="309103" y="277780"/>
                    <a:pt x="340244" y="298679"/>
                    <a:pt x="362475" y="332958"/>
                  </a:cubicBezTo>
                  <a:cubicBezTo>
                    <a:pt x="384707" y="367237"/>
                    <a:pt x="395992" y="406486"/>
                    <a:pt x="396332" y="450705"/>
                  </a:cubicBezTo>
                  <a:lnTo>
                    <a:pt x="396332" y="494542"/>
                  </a:lnTo>
                  <a:lnTo>
                    <a:pt x="386771" y="581359"/>
                  </a:lnTo>
                  <a:lnTo>
                    <a:pt x="368654" y="596307"/>
                  </a:lnTo>
                  <a:cubicBezTo>
                    <a:pt x="325682" y="625338"/>
                    <a:pt x="273880" y="642289"/>
                    <a:pt x="218119" y="642289"/>
                  </a:cubicBezTo>
                  <a:cubicBezTo>
                    <a:pt x="143770" y="642289"/>
                    <a:pt x="76460" y="612153"/>
                    <a:pt x="27738" y="563430"/>
                  </a:cubicBezTo>
                  <a:lnTo>
                    <a:pt x="3869" y="534502"/>
                  </a:lnTo>
                  <a:lnTo>
                    <a:pt x="0" y="512892"/>
                  </a:lnTo>
                  <a:lnTo>
                    <a:pt x="136442" y="512892"/>
                  </a:lnTo>
                  <a:cubicBezTo>
                    <a:pt x="138164" y="537401"/>
                    <a:pt x="143647" y="555921"/>
                    <a:pt x="152893" y="568452"/>
                  </a:cubicBezTo>
                  <a:cubicBezTo>
                    <a:pt x="162139" y="580983"/>
                    <a:pt x="177061" y="587269"/>
                    <a:pt x="197657" y="587312"/>
                  </a:cubicBezTo>
                  <a:cubicBezTo>
                    <a:pt x="221590" y="587461"/>
                    <a:pt x="237744" y="579772"/>
                    <a:pt x="246118" y="564247"/>
                  </a:cubicBezTo>
                  <a:cubicBezTo>
                    <a:pt x="254493" y="548721"/>
                    <a:pt x="258404" y="524467"/>
                    <a:pt x="257851" y="491483"/>
                  </a:cubicBezTo>
                  <a:lnTo>
                    <a:pt x="257851" y="455802"/>
                  </a:lnTo>
                  <a:cubicBezTo>
                    <a:pt x="257830" y="422394"/>
                    <a:pt x="251751" y="399753"/>
                    <a:pt x="239614" y="387881"/>
                  </a:cubicBezTo>
                  <a:cubicBezTo>
                    <a:pt x="227478" y="376009"/>
                    <a:pt x="209411" y="370444"/>
                    <a:pt x="185414" y="371187"/>
                  </a:cubicBezTo>
                  <a:lnTo>
                    <a:pt x="118114" y="371187"/>
                  </a:lnTo>
                  <a:lnTo>
                    <a:pt x="118114" y="281475"/>
                  </a:lnTo>
                  <a:lnTo>
                    <a:pt x="215001" y="121422"/>
                  </a:lnTo>
                  <a:lnTo>
                    <a:pt x="137014" y="121422"/>
                  </a:lnTo>
                  <a:lnTo>
                    <a:pt x="124740" y="125232"/>
                  </a:lnTo>
                  <a:lnTo>
                    <a:pt x="24438" y="125232"/>
                  </a:lnTo>
                  <a:close/>
                </a:path>
              </a:pathLst>
            </a:custGeom>
            <a:solidFill>
              <a:srgbClr val="ED6C0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7" name="文本框 6">
              <a:extLst>
                <a:ext uri="{FF2B5EF4-FFF2-40B4-BE49-F238E27FC236}">
                  <a16:creationId xmlns:a16="http://schemas.microsoft.com/office/drawing/2014/main" id="{25ED0164-8DB4-4930-880E-458663E2D0EC}"/>
                </a:ext>
              </a:extLst>
            </p:cNvPr>
            <p:cNvSpPr txBox="1"/>
            <p:nvPr/>
          </p:nvSpPr>
          <p:spPr>
            <a:xfrm>
              <a:off x="6112826" y="4542574"/>
              <a:ext cx="309024" cy="465892"/>
            </a:xfrm>
            <a:custGeom>
              <a:avLst/>
              <a:gdLst/>
              <a:ahLst/>
              <a:cxnLst/>
              <a:rect l="l" t="t" r="r" b="b"/>
              <a:pathLst>
                <a:path w="309024" h="465892">
                  <a:moveTo>
                    <a:pt x="175860" y="0"/>
                  </a:moveTo>
                  <a:lnTo>
                    <a:pt x="266122" y="0"/>
                  </a:lnTo>
                  <a:lnTo>
                    <a:pt x="169235" y="160053"/>
                  </a:lnTo>
                  <a:lnTo>
                    <a:pt x="169235" y="249765"/>
                  </a:lnTo>
                  <a:lnTo>
                    <a:pt x="236535" y="249765"/>
                  </a:lnTo>
                  <a:cubicBezTo>
                    <a:pt x="260532" y="249022"/>
                    <a:pt x="278599" y="254587"/>
                    <a:pt x="290735" y="266459"/>
                  </a:cubicBezTo>
                  <a:cubicBezTo>
                    <a:pt x="302872" y="278331"/>
                    <a:pt x="308951" y="300972"/>
                    <a:pt x="308972" y="334380"/>
                  </a:cubicBezTo>
                  <a:lnTo>
                    <a:pt x="308972" y="370061"/>
                  </a:lnTo>
                  <a:cubicBezTo>
                    <a:pt x="309525" y="403045"/>
                    <a:pt x="305614" y="427299"/>
                    <a:pt x="297239" y="442825"/>
                  </a:cubicBezTo>
                  <a:cubicBezTo>
                    <a:pt x="288865" y="458350"/>
                    <a:pt x="272711" y="466039"/>
                    <a:pt x="248778" y="465890"/>
                  </a:cubicBezTo>
                  <a:cubicBezTo>
                    <a:pt x="228182" y="465847"/>
                    <a:pt x="213260" y="459561"/>
                    <a:pt x="204014" y="447030"/>
                  </a:cubicBezTo>
                  <a:cubicBezTo>
                    <a:pt x="194768" y="434499"/>
                    <a:pt x="189285" y="415979"/>
                    <a:pt x="187563" y="391470"/>
                  </a:cubicBezTo>
                  <a:lnTo>
                    <a:pt x="51121" y="391470"/>
                  </a:lnTo>
                  <a:lnTo>
                    <a:pt x="54990" y="413080"/>
                  </a:lnTo>
                  <a:lnTo>
                    <a:pt x="45982" y="402162"/>
                  </a:lnTo>
                  <a:cubicBezTo>
                    <a:pt x="16951" y="359191"/>
                    <a:pt x="0" y="307389"/>
                    <a:pt x="0" y="251627"/>
                  </a:cubicBezTo>
                  <a:cubicBezTo>
                    <a:pt x="0" y="140104"/>
                    <a:pt x="67805" y="44418"/>
                    <a:pt x="164440" y="3545"/>
                  </a:cubicBezTo>
                  <a:lnTo>
                    <a:pt x="175860"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8" name="文本框 7">
              <a:extLst>
                <a:ext uri="{FF2B5EF4-FFF2-40B4-BE49-F238E27FC236}">
                  <a16:creationId xmlns:a16="http://schemas.microsoft.com/office/drawing/2014/main" id="{D1DA9650-DD72-4F20-937E-D7F20AB5BB2D}"/>
                </a:ext>
              </a:extLst>
            </p:cNvPr>
            <p:cNvSpPr txBox="1"/>
            <p:nvPr/>
          </p:nvSpPr>
          <p:spPr>
            <a:xfrm>
              <a:off x="6433000" y="4560323"/>
              <a:ext cx="218307" cy="442188"/>
            </a:xfrm>
            <a:custGeom>
              <a:avLst/>
              <a:gdLst/>
              <a:ahLst/>
              <a:cxnLst/>
              <a:rect l="l" t="t" r="r" b="b"/>
              <a:pathLst>
                <a:path w="218307" h="442188">
                  <a:moveTo>
                    <a:pt x="80035" y="0"/>
                  </a:moveTo>
                  <a:lnTo>
                    <a:pt x="99602" y="10620"/>
                  </a:lnTo>
                  <a:cubicBezTo>
                    <a:pt x="171220" y="59005"/>
                    <a:pt x="218307" y="140943"/>
                    <a:pt x="218307" y="233878"/>
                  </a:cubicBezTo>
                  <a:cubicBezTo>
                    <a:pt x="218307" y="308227"/>
                    <a:pt x="188171" y="375537"/>
                    <a:pt x="139448" y="424259"/>
                  </a:cubicBezTo>
                  <a:lnTo>
                    <a:pt x="117719" y="442188"/>
                  </a:lnTo>
                  <a:lnTo>
                    <a:pt x="127280" y="355371"/>
                  </a:lnTo>
                  <a:lnTo>
                    <a:pt x="127280" y="311534"/>
                  </a:lnTo>
                  <a:cubicBezTo>
                    <a:pt x="126940" y="267315"/>
                    <a:pt x="115655" y="228066"/>
                    <a:pt x="93423" y="193787"/>
                  </a:cubicBezTo>
                  <a:cubicBezTo>
                    <a:pt x="71192" y="159508"/>
                    <a:pt x="40051" y="138609"/>
                    <a:pt x="0" y="131090"/>
                  </a:cubicBezTo>
                  <a:lnTo>
                    <a:pt x="80035"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grpSp>
      <p:sp>
        <p:nvSpPr>
          <p:cNvPr id="9" name="文本框 8">
            <a:extLst>
              <a:ext uri="{FF2B5EF4-FFF2-40B4-BE49-F238E27FC236}">
                <a16:creationId xmlns:a16="http://schemas.microsoft.com/office/drawing/2014/main" id="{6DB046AD-1BD8-4555-9E7C-B218F65C344F}"/>
              </a:ext>
            </a:extLst>
          </p:cNvPr>
          <p:cNvSpPr txBox="1"/>
          <p:nvPr/>
        </p:nvSpPr>
        <p:spPr>
          <a:xfrm>
            <a:off x="574082" y="177085"/>
            <a:ext cx="937223" cy="369332"/>
          </a:xfrm>
          <a:prstGeom prst="rect">
            <a:avLst/>
          </a:prstGeom>
          <a:noFill/>
        </p:spPr>
        <p:txBody>
          <a:bodyPr wrap="square" rtlCol="0">
            <a:spAutoFit/>
          </a:bodyPr>
          <a:lstStyle/>
          <a:p>
            <a:pPr>
              <a:defRPr/>
            </a:pPr>
            <a:r>
              <a:rPr lang="en-US" altLang="zh-CN" dirty="0">
                <a:solidFill>
                  <a:srgbClr val="2BB7B3"/>
                </a:solidFill>
                <a:latin typeface="思源黑体 CN Regular" panose="020B0500000000000000" pitchFamily="34" charset="-122"/>
                <a:ea typeface="思源黑体 CN Regular" panose="020B0500000000000000" pitchFamily="34" charset="-122"/>
                <a:cs typeface="+mn-ea"/>
                <a:sym typeface="+mn-lt"/>
              </a:rPr>
              <a:t>Result</a:t>
            </a:r>
            <a:endParaRPr lang="zh-CN" altLang="en-US" dirty="0">
              <a:solidFill>
                <a:srgbClr val="2BB7B3"/>
              </a:solidFill>
              <a:latin typeface="思源黑体 CN Regular" panose="020B0500000000000000" pitchFamily="34" charset="-122"/>
              <a:ea typeface="思源黑体 CN Regular" panose="020B0500000000000000" pitchFamily="34" charset="-122"/>
              <a:cs typeface="+mn-ea"/>
            </a:endParaRPr>
          </a:p>
        </p:txBody>
      </p:sp>
    </p:spTree>
    <p:extLst>
      <p:ext uri="{BB962C8B-B14F-4D97-AF65-F5344CB8AC3E}">
        <p14:creationId xmlns:p14="http://schemas.microsoft.com/office/powerpoint/2010/main" val="107540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19FC0B51-2A5E-4F56-94DD-2FAADA30C541}"/>
              </a:ext>
            </a:extLst>
          </p:cNvPr>
          <p:cNvSpPr txBox="1"/>
          <p:nvPr/>
        </p:nvSpPr>
        <p:spPr>
          <a:xfrm>
            <a:off x="249286" y="846496"/>
            <a:ext cx="7126550" cy="400110"/>
          </a:xfrm>
          <a:prstGeom prst="rect">
            <a:avLst/>
          </a:prstGeom>
          <a:noFill/>
        </p:spPr>
        <p:txBody>
          <a:bodyPr wrap="square">
            <a:spAutoFit/>
          </a:bodyPr>
          <a:lstStyle/>
          <a:p>
            <a:r>
              <a:rPr lang="en-US" altLang="zh-CN" sz="2000" dirty="0">
                <a:latin typeface="Times" panose="02020603050405020304" pitchFamily="18" charset="0"/>
              </a:rPr>
              <a:t>Sensitivity of the retrieval to errors in spectral calibration</a:t>
            </a:r>
            <a:endParaRPr lang="zh-CN" altLang="en-US" sz="2000" dirty="0">
              <a:latin typeface="Times" panose="02020603050405020304" pitchFamily="18" charset="0"/>
            </a:endParaRPr>
          </a:p>
        </p:txBody>
      </p:sp>
      <p:pic>
        <p:nvPicPr>
          <p:cNvPr id="3" name="图片 2">
            <a:extLst>
              <a:ext uri="{FF2B5EF4-FFF2-40B4-BE49-F238E27FC236}">
                <a16:creationId xmlns:a16="http://schemas.microsoft.com/office/drawing/2014/main" id="{6A0248F5-26B2-43C9-B002-C79D46B01628}"/>
              </a:ext>
            </a:extLst>
          </p:cNvPr>
          <p:cNvPicPr>
            <a:picLocks noChangeAspect="1"/>
          </p:cNvPicPr>
          <p:nvPr/>
        </p:nvPicPr>
        <p:blipFill>
          <a:blip r:embed="rId3"/>
          <a:stretch>
            <a:fillRect/>
          </a:stretch>
        </p:blipFill>
        <p:spPr>
          <a:xfrm>
            <a:off x="309024" y="1420035"/>
            <a:ext cx="5320823" cy="5255973"/>
          </a:xfrm>
          <a:prstGeom prst="rect">
            <a:avLst/>
          </a:prstGeom>
        </p:spPr>
      </p:pic>
      <p:pic>
        <p:nvPicPr>
          <p:cNvPr id="6" name="图片 5">
            <a:extLst>
              <a:ext uri="{FF2B5EF4-FFF2-40B4-BE49-F238E27FC236}">
                <a16:creationId xmlns:a16="http://schemas.microsoft.com/office/drawing/2014/main" id="{1FA3D71A-6866-4D36-AA3E-B0B994E1A5BC}"/>
              </a:ext>
            </a:extLst>
          </p:cNvPr>
          <p:cNvPicPr>
            <a:picLocks noChangeAspect="1"/>
          </p:cNvPicPr>
          <p:nvPr/>
        </p:nvPicPr>
        <p:blipFill>
          <a:blip r:embed="rId4"/>
          <a:stretch>
            <a:fillRect/>
          </a:stretch>
        </p:blipFill>
        <p:spPr>
          <a:xfrm>
            <a:off x="5931308" y="1890943"/>
            <a:ext cx="6260692" cy="3459187"/>
          </a:xfrm>
          <a:prstGeom prst="rect">
            <a:avLst/>
          </a:prstGeom>
        </p:spPr>
      </p:pic>
      <p:pic>
        <p:nvPicPr>
          <p:cNvPr id="7" name="图形 6">
            <a:extLst>
              <a:ext uri="{FF2B5EF4-FFF2-40B4-BE49-F238E27FC236}">
                <a16:creationId xmlns:a16="http://schemas.microsoft.com/office/drawing/2014/main" id="{F8F84324-312B-4692-A727-FF02B9ADA7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18952" y="469432"/>
            <a:ext cx="3057110" cy="561730"/>
          </a:xfrm>
          <a:prstGeom prst="rect">
            <a:avLst/>
          </a:prstGeom>
        </p:spPr>
      </p:pic>
      <p:grpSp>
        <p:nvGrpSpPr>
          <p:cNvPr id="8" name="组合 7">
            <a:extLst>
              <a:ext uri="{FF2B5EF4-FFF2-40B4-BE49-F238E27FC236}">
                <a16:creationId xmlns:a16="http://schemas.microsoft.com/office/drawing/2014/main" id="{A8B023CD-C73B-4CBC-86DA-FB3AC7471E86}"/>
              </a:ext>
            </a:extLst>
          </p:cNvPr>
          <p:cNvGrpSpPr/>
          <p:nvPr/>
        </p:nvGrpSpPr>
        <p:grpSpPr>
          <a:xfrm>
            <a:off x="0" y="0"/>
            <a:ext cx="538481" cy="642289"/>
            <a:chOff x="6112826" y="4421152"/>
            <a:chExt cx="538481" cy="642289"/>
          </a:xfrm>
        </p:grpSpPr>
        <p:sp>
          <p:nvSpPr>
            <p:cNvPr id="9" name="文本框 8">
              <a:extLst>
                <a:ext uri="{FF2B5EF4-FFF2-40B4-BE49-F238E27FC236}">
                  <a16:creationId xmlns:a16="http://schemas.microsoft.com/office/drawing/2014/main" id="{55162E46-352A-48FA-9C46-E600554DD56C}"/>
                </a:ext>
              </a:extLst>
            </p:cNvPr>
            <p:cNvSpPr txBox="1"/>
            <p:nvPr/>
          </p:nvSpPr>
          <p:spPr>
            <a:xfrm>
              <a:off x="6163946" y="4421152"/>
              <a:ext cx="396332" cy="642289"/>
            </a:xfrm>
            <a:custGeom>
              <a:avLst/>
              <a:gdLst>
                <a:gd name="connsiteX0" fmla="*/ 24438 w 396332"/>
                <a:gd name="connsiteY0" fmla="*/ 0 h 642289"/>
                <a:gd name="connsiteX1" fmla="*/ 381059 w 396332"/>
                <a:gd name="connsiteY1" fmla="*/ 0 h 642289"/>
                <a:gd name="connsiteX2" fmla="*/ 381059 w 396332"/>
                <a:gd name="connsiteY2" fmla="*/ 90615 h 642289"/>
                <a:gd name="connsiteX3" fmla="*/ 349088 w 396332"/>
                <a:gd name="connsiteY3" fmla="*/ 142981 h 642289"/>
                <a:gd name="connsiteX4" fmla="*/ 347340 w 396332"/>
                <a:gd name="connsiteY4" fmla="*/ 142033 h 642289"/>
                <a:gd name="connsiteX5" fmla="*/ 269052 w 396332"/>
                <a:gd name="connsiteY5" fmla="*/ 270261 h 642289"/>
                <a:gd name="connsiteX6" fmla="*/ 362475 w 396332"/>
                <a:gd name="connsiteY6" fmla="*/ 332958 h 642289"/>
                <a:gd name="connsiteX7" fmla="*/ 396332 w 396332"/>
                <a:gd name="connsiteY7" fmla="*/ 450705 h 642289"/>
                <a:gd name="connsiteX8" fmla="*/ 396332 w 396332"/>
                <a:gd name="connsiteY8" fmla="*/ 494542 h 642289"/>
                <a:gd name="connsiteX9" fmla="*/ 386771 w 396332"/>
                <a:gd name="connsiteY9" fmla="*/ 581359 h 642289"/>
                <a:gd name="connsiteX10" fmla="*/ 368654 w 396332"/>
                <a:gd name="connsiteY10" fmla="*/ 596307 h 642289"/>
                <a:gd name="connsiteX11" fmla="*/ 218119 w 396332"/>
                <a:gd name="connsiteY11" fmla="*/ 642289 h 642289"/>
                <a:gd name="connsiteX12" fmla="*/ 27738 w 396332"/>
                <a:gd name="connsiteY12" fmla="*/ 563430 h 642289"/>
                <a:gd name="connsiteX13" fmla="*/ 3869 w 396332"/>
                <a:gd name="connsiteY13" fmla="*/ 534502 h 642289"/>
                <a:gd name="connsiteX14" fmla="*/ 0 w 396332"/>
                <a:gd name="connsiteY14" fmla="*/ 512892 h 642289"/>
                <a:gd name="connsiteX15" fmla="*/ 136442 w 396332"/>
                <a:gd name="connsiteY15" fmla="*/ 512892 h 642289"/>
                <a:gd name="connsiteX16" fmla="*/ 152893 w 396332"/>
                <a:gd name="connsiteY16" fmla="*/ 568452 h 642289"/>
                <a:gd name="connsiteX17" fmla="*/ 197657 w 396332"/>
                <a:gd name="connsiteY17" fmla="*/ 587312 h 642289"/>
                <a:gd name="connsiteX18" fmla="*/ 246118 w 396332"/>
                <a:gd name="connsiteY18" fmla="*/ 564247 h 642289"/>
                <a:gd name="connsiteX19" fmla="*/ 257851 w 396332"/>
                <a:gd name="connsiteY19" fmla="*/ 491483 h 642289"/>
                <a:gd name="connsiteX20" fmla="*/ 257851 w 396332"/>
                <a:gd name="connsiteY20" fmla="*/ 455802 h 642289"/>
                <a:gd name="connsiteX21" fmla="*/ 239614 w 396332"/>
                <a:gd name="connsiteY21" fmla="*/ 387881 h 642289"/>
                <a:gd name="connsiteX22" fmla="*/ 185414 w 396332"/>
                <a:gd name="connsiteY22" fmla="*/ 371187 h 642289"/>
                <a:gd name="connsiteX23" fmla="*/ 118114 w 396332"/>
                <a:gd name="connsiteY23" fmla="*/ 371187 h 642289"/>
                <a:gd name="connsiteX24" fmla="*/ 118114 w 396332"/>
                <a:gd name="connsiteY24" fmla="*/ 281475 h 642289"/>
                <a:gd name="connsiteX25" fmla="*/ 215001 w 396332"/>
                <a:gd name="connsiteY25" fmla="*/ 121422 h 642289"/>
                <a:gd name="connsiteX26" fmla="*/ 137014 w 396332"/>
                <a:gd name="connsiteY26" fmla="*/ 121422 h 642289"/>
                <a:gd name="connsiteX27" fmla="*/ 124740 w 396332"/>
                <a:gd name="connsiteY27" fmla="*/ 125232 h 642289"/>
                <a:gd name="connsiteX28" fmla="*/ 24438 w 396332"/>
                <a:gd name="connsiteY28" fmla="*/ 125232 h 64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6332" h="642289">
                  <a:moveTo>
                    <a:pt x="24438" y="0"/>
                  </a:moveTo>
                  <a:lnTo>
                    <a:pt x="381059" y="0"/>
                  </a:lnTo>
                  <a:lnTo>
                    <a:pt x="381059" y="90615"/>
                  </a:lnTo>
                  <a:lnTo>
                    <a:pt x="349088" y="142981"/>
                  </a:lnTo>
                  <a:lnTo>
                    <a:pt x="347340" y="142033"/>
                  </a:lnTo>
                  <a:lnTo>
                    <a:pt x="269052" y="270261"/>
                  </a:lnTo>
                  <a:cubicBezTo>
                    <a:pt x="309103" y="277780"/>
                    <a:pt x="340244" y="298679"/>
                    <a:pt x="362475" y="332958"/>
                  </a:cubicBezTo>
                  <a:cubicBezTo>
                    <a:pt x="384707" y="367237"/>
                    <a:pt x="395992" y="406486"/>
                    <a:pt x="396332" y="450705"/>
                  </a:cubicBezTo>
                  <a:lnTo>
                    <a:pt x="396332" y="494542"/>
                  </a:lnTo>
                  <a:lnTo>
                    <a:pt x="386771" y="581359"/>
                  </a:lnTo>
                  <a:lnTo>
                    <a:pt x="368654" y="596307"/>
                  </a:lnTo>
                  <a:cubicBezTo>
                    <a:pt x="325682" y="625338"/>
                    <a:pt x="273880" y="642289"/>
                    <a:pt x="218119" y="642289"/>
                  </a:cubicBezTo>
                  <a:cubicBezTo>
                    <a:pt x="143770" y="642289"/>
                    <a:pt x="76460" y="612153"/>
                    <a:pt x="27738" y="563430"/>
                  </a:cubicBezTo>
                  <a:lnTo>
                    <a:pt x="3869" y="534502"/>
                  </a:lnTo>
                  <a:lnTo>
                    <a:pt x="0" y="512892"/>
                  </a:lnTo>
                  <a:lnTo>
                    <a:pt x="136442" y="512892"/>
                  </a:lnTo>
                  <a:cubicBezTo>
                    <a:pt x="138164" y="537401"/>
                    <a:pt x="143647" y="555921"/>
                    <a:pt x="152893" y="568452"/>
                  </a:cubicBezTo>
                  <a:cubicBezTo>
                    <a:pt x="162139" y="580983"/>
                    <a:pt x="177061" y="587269"/>
                    <a:pt x="197657" y="587312"/>
                  </a:cubicBezTo>
                  <a:cubicBezTo>
                    <a:pt x="221590" y="587461"/>
                    <a:pt x="237744" y="579772"/>
                    <a:pt x="246118" y="564247"/>
                  </a:cubicBezTo>
                  <a:cubicBezTo>
                    <a:pt x="254493" y="548721"/>
                    <a:pt x="258404" y="524467"/>
                    <a:pt x="257851" y="491483"/>
                  </a:cubicBezTo>
                  <a:lnTo>
                    <a:pt x="257851" y="455802"/>
                  </a:lnTo>
                  <a:cubicBezTo>
                    <a:pt x="257830" y="422394"/>
                    <a:pt x="251751" y="399753"/>
                    <a:pt x="239614" y="387881"/>
                  </a:cubicBezTo>
                  <a:cubicBezTo>
                    <a:pt x="227478" y="376009"/>
                    <a:pt x="209411" y="370444"/>
                    <a:pt x="185414" y="371187"/>
                  </a:cubicBezTo>
                  <a:lnTo>
                    <a:pt x="118114" y="371187"/>
                  </a:lnTo>
                  <a:lnTo>
                    <a:pt x="118114" y="281475"/>
                  </a:lnTo>
                  <a:lnTo>
                    <a:pt x="215001" y="121422"/>
                  </a:lnTo>
                  <a:lnTo>
                    <a:pt x="137014" y="121422"/>
                  </a:lnTo>
                  <a:lnTo>
                    <a:pt x="124740" y="125232"/>
                  </a:lnTo>
                  <a:lnTo>
                    <a:pt x="24438" y="125232"/>
                  </a:lnTo>
                  <a:close/>
                </a:path>
              </a:pathLst>
            </a:custGeom>
            <a:solidFill>
              <a:srgbClr val="ED6C0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10" name="文本框 9">
              <a:extLst>
                <a:ext uri="{FF2B5EF4-FFF2-40B4-BE49-F238E27FC236}">
                  <a16:creationId xmlns:a16="http://schemas.microsoft.com/office/drawing/2014/main" id="{7A536AC0-B61B-4D00-8D5C-074F5440F2D0}"/>
                </a:ext>
              </a:extLst>
            </p:cNvPr>
            <p:cNvSpPr txBox="1"/>
            <p:nvPr/>
          </p:nvSpPr>
          <p:spPr>
            <a:xfrm>
              <a:off x="6112826" y="4542574"/>
              <a:ext cx="309024" cy="465892"/>
            </a:xfrm>
            <a:custGeom>
              <a:avLst/>
              <a:gdLst/>
              <a:ahLst/>
              <a:cxnLst/>
              <a:rect l="l" t="t" r="r" b="b"/>
              <a:pathLst>
                <a:path w="309024" h="465892">
                  <a:moveTo>
                    <a:pt x="175860" y="0"/>
                  </a:moveTo>
                  <a:lnTo>
                    <a:pt x="266122" y="0"/>
                  </a:lnTo>
                  <a:lnTo>
                    <a:pt x="169235" y="160053"/>
                  </a:lnTo>
                  <a:lnTo>
                    <a:pt x="169235" y="249765"/>
                  </a:lnTo>
                  <a:lnTo>
                    <a:pt x="236535" y="249765"/>
                  </a:lnTo>
                  <a:cubicBezTo>
                    <a:pt x="260532" y="249022"/>
                    <a:pt x="278599" y="254587"/>
                    <a:pt x="290735" y="266459"/>
                  </a:cubicBezTo>
                  <a:cubicBezTo>
                    <a:pt x="302872" y="278331"/>
                    <a:pt x="308951" y="300972"/>
                    <a:pt x="308972" y="334380"/>
                  </a:cubicBezTo>
                  <a:lnTo>
                    <a:pt x="308972" y="370061"/>
                  </a:lnTo>
                  <a:cubicBezTo>
                    <a:pt x="309525" y="403045"/>
                    <a:pt x="305614" y="427299"/>
                    <a:pt x="297239" y="442825"/>
                  </a:cubicBezTo>
                  <a:cubicBezTo>
                    <a:pt x="288865" y="458350"/>
                    <a:pt x="272711" y="466039"/>
                    <a:pt x="248778" y="465890"/>
                  </a:cubicBezTo>
                  <a:cubicBezTo>
                    <a:pt x="228182" y="465847"/>
                    <a:pt x="213260" y="459561"/>
                    <a:pt x="204014" y="447030"/>
                  </a:cubicBezTo>
                  <a:cubicBezTo>
                    <a:pt x="194768" y="434499"/>
                    <a:pt x="189285" y="415979"/>
                    <a:pt x="187563" y="391470"/>
                  </a:cubicBezTo>
                  <a:lnTo>
                    <a:pt x="51121" y="391470"/>
                  </a:lnTo>
                  <a:lnTo>
                    <a:pt x="54990" y="413080"/>
                  </a:lnTo>
                  <a:lnTo>
                    <a:pt x="45982" y="402162"/>
                  </a:lnTo>
                  <a:cubicBezTo>
                    <a:pt x="16951" y="359191"/>
                    <a:pt x="0" y="307389"/>
                    <a:pt x="0" y="251627"/>
                  </a:cubicBezTo>
                  <a:cubicBezTo>
                    <a:pt x="0" y="140104"/>
                    <a:pt x="67805" y="44418"/>
                    <a:pt x="164440" y="3545"/>
                  </a:cubicBezTo>
                  <a:lnTo>
                    <a:pt x="175860"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11" name="文本框 10">
              <a:extLst>
                <a:ext uri="{FF2B5EF4-FFF2-40B4-BE49-F238E27FC236}">
                  <a16:creationId xmlns:a16="http://schemas.microsoft.com/office/drawing/2014/main" id="{3BA291F4-CD83-4D22-B9E0-9D8FC656A142}"/>
                </a:ext>
              </a:extLst>
            </p:cNvPr>
            <p:cNvSpPr txBox="1"/>
            <p:nvPr/>
          </p:nvSpPr>
          <p:spPr>
            <a:xfrm>
              <a:off x="6433000" y="4560323"/>
              <a:ext cx="218307" cy="442188"/>
            </a:xfrm>
            <a:custGeom>
              <a:avLst/>
              <a:gdLst/>
              <a:ahLst/>
              <a:cxnLst/>
              <a:rect l="l" t="t" r="r" b="b"/>
              <a:pathLst>
                <a:path w="218307" h="442188">
                  <a:moveTo>
                    <a:pt x="80035" y="0"/>
                  </a:moveTo>
                  <a:lnTo>
                    <a:pt x="99602" y="10620"/>
                  </a:lnTo>
                  <a:cubicBezTo>
                    <a:pt x="171220" y="59005"/>
                    <a:pt x="218307" y="140943"/>
                    <a:pt x="218307" y="233878"/>
                  </a:cubicBezTo>
                  <a:cubicBezTo>
                    <a:pt x="218307" y="308227"/>
                    <a:pt x="188171" y="375537"/>
                    <a:pt x="139448" y="424259"/>
                  </a:cubicBezTo>
                  <a:lnTo>
                    <a:pt x="117719" y="442188"/>
                  </a:lnTo>
                  <a:lnTo>
                    <a:pt x="127280" y="355371"/>
                  </a:lnTo>
                  <a:lnTo>
                    <a:pt x="127280" y="311534"/>
                  </a:lnTo>
                  <a:cubicBezTo>
                    <a:pt x="126940" y="267315"/>
                    <a:pt x="115655" y="228066"/>
                    <a:pt x="93423" y="193787"/>
                  </a:cubicBezTo>
                  <a:cubicBezTo>
                    <a:pt x="71192" y="159508"/>
                    <a:pt x="40051" y="138609"/>
                    <a:pt x="0" y="131090"/>
                  </a:cubicBezTo>
                  <a:lnTo>
                    <a:pt x="80035"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grpSp>
      <p:sp>
        <p:nvSpPr>
          <p:cNvPr id="12" name="文本框 11">
            <a:extLst>
              <a:ext uri="{FF2B5EF4-FFF2-40B4-BE49-F238E27FC236}">
                <a16:creationId xmlns:a16="http://schemas.microsoft.com/office/drawing/2014/main" id="{4FE88581-AAAC-4398-9BE3-5D5D95696B4F}"/>
              </a:ext>
            </a:extLst>
          </p:cNvPr>
          <p:cNvSpPr txBox="1"/>
          <p:nvPr/>
        </p:nvSpPr>
        <p:spPr>
          <a:xfrm>
            <a:off x="574082" y="177085"/>
            <a:ext cx="937223" cy="369332"/>
          </a:xfrm>
          <a:prstGeom prst="rect">
            <a:avLst/>
          </a:prstGeom>
          <a:noFill/>
        </p:spPr>
        <p:txBody>
          <a:bodyPr wrap="square" rtlCol="0">
            <a:spAutoFit/>
          </a:bodyPr>
          <a:lstStyle/>
          <a:p>
            <a:pPr>
              <a:defRPr/>
            </a:pPr>
            <a:r>
              <a:rPr lang="en-US" altLang="zh-CN" dirty="0">
                <a:solidFill>
                  <a:srgbClr val="2BB7B3"/>
                </a:solidFill>
                <a:latin typeface="思源黑体 CN Regular" panose="020B0500000000000000" pitchFamily="34" charset="-122"/>
                <a:ea typeface="思源黑体 CN Regular" panose="020B0500000000000000" pitchFamily="34" charset="-122"/>
                <a:cs typeface="+mn-ea"/>
                <a:sym typeface="+mn-lt"/>
              </a:rPr>
              <a:t>Result</a:t>
            </a:r>
            <a:endParaRPr lang="zh-CN" altLang="en-US" dirty="0">
              <a:solidFill>
                <a:srgbClr val="2BB7B3"/>
              </a:solidFill>
              <a:latin typeface="思源黑体 CN Regular" panose="020B0500000000000000" pitchFamily="34" charset="-122"/>
              <a:ea typeface="思源黑体 CN Regular" panose="020B0500000000000000" pitchFamily="34" charset="-122"/>
              <a:cs typeface="+mn-ea"/>
            </a:endParaRPr>
          </a:p>
        </p:txBody>
      </p:sp>
    </p:spTree>
    <p:extLst>
      <p:ext uri="{BB962C8B-B14F-4D97-AF65-F5344CB8AC3E}">
        <p14:creationId xmlns:p14="http://schemas.microsoft.com/office/powerpoint/2010/main" val="2094250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76DF6C3-8B30-40C7-A7AA-0B8B0C830A25}"/>
              </a:ext>
            </a:extLst>
          </p:cNvPr>
          <p:cNvPicPr>
            <a:picLocks noChangeAspect="1"/>
          </p:cNvPicPr>
          <p:nvPr/>
        </p:nvPicPr>
        <p:blipFill>
          <a:blip r:embed="rId2"/>
          <a:stretch>
            <a:fillRect/>
          </a:stretch>
        </p:blipFill>
        <p:spPr>
          <a:xfrm>
            <a:off x="1779638" y="907741"/>
            <a:ext cx="6258713" cy="5042517"/>
          </a:xfrm>
          <a:prstGeom prst="rect">
            <a:avLst/>
          </a:prstGeom>
        </p:spPr>
      </p:pic>
      <p:pic>
        <p:nvPicPr>
          <p:cNvPr id="3" name="图形 2">
            <a:extLst>
              <a:ext uri="{FF2B5EF4-FFF2-40B4-BE49-F238E27FC236}">
                <a16:creationId xmlns:a16="http://schemas.microsoft.com/office/drawing/2014/main" id="{74BB616B-51A5-446F-9B97-0D4B6B6DED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18952" y="469432"/>
            <a:ext cx="3057110" cy="561730"/>
          </a:xfrm>
          <a:prstGeom prst="rect">
            <a:avLst/>
          </a:prstGeom>
        </p:spPr>
      </p:pic>
    </p:spTree>
    <p:extLst>
      <p:ext uri="{BB962C8B-B14F-4D97-AF65-F5344CB8AC3E}">
        <p14:creationId xmlns:p14="http://schemas.microsoft.com/office/powerpoint/2010/main" val="3891346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9990F2E-139C-44A9-BA69-9347FEAB785A}"/>
              </a:ext>
            </a:extLst>
          </p:cNvPr>
          <p:cNvSpPr txBox="1"/>
          <p:nvPr/>
        </p:nvSpPr>
        <p:spPr>
          <a:xfrm>
            <a:off x="320174" y="1031162"/>
            <a:ext cx="6094520" cy="400110"/>
          </a:xfrm>
          <a:prstGeom prst="rect">
            <a:avLst/>
          </a:prstGeom>
          <a:noFill/>
        </p:spPr>
        <p:txBody>
          <a:bodyPr wrap="square">
            <a:spAutoFit/>
          </a:bodyPr>
          <a:lstStyle/>
          <a:p>
            <a:r>
              <a:rPr lang="en-US" altLang="zh-CN" sz="2000" dirty="0">
                <a:latin typeface="Times" panose="02020603050405020304" pitchFamily="18" charset="0"/>
              </a:rPr>
              <a:t>Sensitivity of the retrieval to the illumination angle</a:t>
            </a:r>
            <a:endParaRPr lang="zh-CN" altLang="en-US" sz="2000" dirty="0">
              <a:latin typeface="Times" panose="02020603050405020304" pitchFamily="18" charset="0"/>
            </a:endParaRPr>
          </a:p>
        </p:txBody>
      </p:sp>
      <p:pic>
        <p:nvPicPr>
          <p:cNvPr id="3" name="图片 2">
            <a:extLst>
              <a:ext uri="{FF2B5EF4-FFF2-40B4-BE49-F238E27FC236}">
                <a16:creationId xmlns:a16="http://schemas.microsoft.com/office/drawing/2014/main" id="{807B83A7-A720-4C86-AF4B-D0F4BE763FFC}"/>
              </a:ext>
            </a:extLst>
          </p:cNvPr>
          <p:cNvPicPr>
            <a:picLocks noChangeAspect="1"/>
          </p:cNvPicPr>
          <p:nvPr/>
        </p:nvPicPr>
        <p:blipFill>
          <a:blip r:embed="rId3"/>
          <a:stretch>
            <a:fillRect/>
          </a:stretch>
        </p:blipFill>
        <p:spPr>
          <a:xfrm>
            <a:off x="2625212" y="1817762"/>
            <a:ext cx="6284431" cy="4354497"/>
          </a:xfrm>
          <a:prstGeom prst="rect">
            <a:avLst/>
          </a:prstGeom>
        </p:spPr>
      </p:pic>
      <p:pic>
        <p:nvPicPr>
          <p:cNvPr id="4" name="图形 3">
            <a:extLst>
              <a:ext uri="{FF2B5EF4-FFF2-40B4-BE49-F238E27FC236}">
                <a16:creationId xmlns:a16="http://schemas.microsoft.com/office/drawing/2014/main" id="{2379C25D-68AB-48A9-9262-8CD18ECAC1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18952" y="469432"/>
            <a:ext cx="3057110" cy="561730"/>
          </a:xfrm>
          <a:prstGeom prst="rect">
            <a:avLst/>
          </a:prstGeom>
        </p:spPr>
      </p:pic>
      <p:grpSp>
        <p:nvGrpSpPr>
          <p:cNvPr id="6" name="组合 5">
            <a:extLst>
              <a:ext uri="{FF2B5EF4-FFF2-40B4-BE49-F238E27FC236}">
                <a16:creationId xmlns:a16="http://schemas.microsoft.com/office/drawing/2014/main" id="{4EA51C41-1B8C-4693-844D-7256E9C30742}"/>
              </a:ext>
            </a:extLst>
          </p:cNvPr>
          <p:cNvGrpSpPr/>
          <p:nvPr/>
        </p:nvGrpSpPr>
        <p:grpSpPr>
          <a:xfrm>
            <a:off x="0" y="0"/>
            <a:ext cx="538481" cy="642289"/>
            <a:chOff x="6112826" y="4421152"/>
            <a:chExt cx="538481" cy="642289"/>
          </a:xfrm>
        </p:grpSpPr>
        <p:sp>
          <p:nvSpPr>
            <p:cNvPr id="7" name="文本框 6">
              <a:extLst>
                <a:ext uri="{FF2B5EF4-FFF2-40B4-BE49-F238E27FC236}">
                  <a16:creationId xmlns:a16="http://schemas.microsoft.com/office/drawing/2014/main" id="{52827D7E-8544-4ECD-A9A0-7B18C0280FF7}"/>
                </a:ext>
              </a:extLst>
            </p:cNvPr>
            <p:cNvSpPr txBox="1"/>
            <p:nvPr/>
          </p:nvSpPr>
          <p:spPr>
            <a:xfrm>
              <a:off x="6163946" y="4421152"/>
              <a:ext cx="396332" cy="642289"/>
            </a:xfrm>
            <a:custGeom>
              <a:avLst/>
              <a:gdLst>
                <a:gd name="connsiteX0" fmla="*/ 24438 w 396332"/>
                <a:gd name="connsiteY0" fmla="*/ 0 h 642289"/>
                <a:gd name="connsiteX1" fmla="*/ 381059 w 396332"/>
                <a:gd name="connsiteY1" fmla="*/ 0 h 642289"/>
                <a:gd name="connsiteX2" fmla="*/ 381059 w 396332"/>
                <a:gd name="connsiteY2" fmla="*/ 90615 h 642289"/>
                <a:gd name="connsiteX3" fmla="*/ 349088 w 396332"/>
                <a:gd name="connsiteY3" fmla="*/ 142981 h 642289"/>
                <a:gd name="connsiteX4" fmla="*/ 347340 w 396332"/>
                <a:gd name="connsiteY4" fmla="*/ 142033 h 642289"/>
                <a:gd name="connsiteX5" fmla="*/ 269052 w 396332"/>
                <a:gd name="connsiteY5" fmla="*/ 270261 h 642289"/>
                <a:gd name="connsiteX6" fmla="*/ 362475 w 396332"/>
                <a:gd name="connsiteY6" fmla="*/ 332958 h 642289"/>
                <a:gd name="connsiteX7" fmla="*/ 396332 w 396332"/>
                <a:gd name="connsiteY7" fmla="*/ 450705 h 642289"/>
                <a:gd name="connsiteX8" fmla="*/ 396332 w 396332"/>
                <a:gd name="connsiteY8" fmla="*/ 494542 h 642289"/>
                <a:gd name="connsiteX9" fmla="*/ 386771 w 396332"/>
                <a:gd name="connsiteY9" fmla="*/ 581359 h 642289"/>
                <a:gd name="connsiteX10" fmla="*/ 368654 w 396332"/>
                <a:gd name="connsiteY10" fmla="*/ 596307 h 642289"/>
                <a:gd name="connsiteX11" fmla="*/ 218119 w 396332"/>
                <a:gd name="connsiteY11" fmla="*/ 642289 h 642289"/>
                <a:gd name="connsiteX12" fmla="*/ 27738 w 396332"/>
                <a:gd name="connsiteY12" fmla="*/ 563430 h 642289"/>
                <a:gd name="connsiteX13" fmla="*/ 3869 w 396332"/>
                <a:gd name="connsiteY13" fmla="*/ 534502 h 642289"/>
                <a:gd name="connsiteX14" fmla="*/ 0 w 396332"/>
                <a:gd name="connsiteY14" fmla="*/ 512892 h 642289"/>
                <a:gd name="connsiteX15" fmla="*/ 136442 w 396332"/>
                <a:gd name="connsiteY15" fmla="*/ 512892 h 642289"/>
                <a:gd name="connsiteX16" fmla="*/ 152893 w 396332"/>
                <a:gd name="connsiteY16" fmla="*/ 568452 h 642289"/>
                <a:gd name="connsiteX17" fmla="*/ 197657 w 396332"/>
                <a:gd name="connsiteY17" fmla="*/ 587312 h 642289"/>
                <a:gd name="connsiteX18" fmla="*/ 246118 w 396332"/>
                <a:gd name="connsiteY18" fmla="*/ 564247 h 642289"/>
                <a:gd name="connsiteX19" fmla="*/ 257851 w 396332"/>
                <a:gd name="connsiteY19" fmla="*/ 491483 h 642289"/>
                <a:gd name="connsiteX20" fmla="*/ 257851 w 396332"/>
                <a:gd name="connsiteY20" fmla="*/ 455802 h 642289"/>
                <a:gd name="connsiteX21" fmla="*/ 239614 w 396332"/>
                <a:gd name="connsiteY21" fmla="*/ 387881 h 642289"/>
                <a:gd name="connsiteX22" fmla="*/ 185414 w 396332"/>
                <a:gd name="connsiteY22" fmla="*/ 371187 h 642289"/>
                <a:gd name="connsiteX23" fmla="*/ 118114 w 396332"/>
                <a:gd name="connsiteY23" fmla="*/ 371187 h 642289"/>
                <a:gd name="connsiteX24" fmla="*/ 118114 w 396332"/>
                <a:gd name="connsiteY24" fmla="*/ 281475 h 642289"/>
                <a:gd name="connsiteX25" fmla="*/ 215001 w 396332"/>
                <a:gd name="connsiteY25" fmla="*/ 121422 h 642289"/>
                <a:gd name="connsiteX26" fmla="*/ 137014 w 396332"/>
                <a:gd name="connsiteY26" fmla="*/ 121422 h 642289"/>
                <a:gd name="connsiteX27" fmla="*/ 124740 w 396332"/>
                <a:gd name="connsiteY27" fmla="*/ 125232 h 642289"/>
                <a:gd name="connsiteX28" fmla="*/ 24438 w 396332"/>
                <a:gd name="connsiteY28" fmla="*/ 125232 h 64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6332" h="642289">
                  <a:moveTo>
                    <a:pt x="24438" y="0"/>
                  </a:moveTo>
                  <a:lnTo>
                    <a:pt x="381059" y="0"/>
                  </a:lnTo>
                  <a:lnTo>
                    <a:pt x="381059" y="90615"/>
                  </a:lnTo>
                  <a:lnTo>
                    <a:pt x="349088" y="142981"/>
                  </a:lnTo>
                  <a:lnTo>
                    <a:pt x="347340" y="142033"/>
                  </a:lnTo>
                  <a:lnTo>
                    <a:pt x="269052" y="270261"/>
                  </a:lnTo>
                  <a:cubicBezTo>
                    <a:pt x="309103" y="277780"/>
                    <a:pt x="340244" y="298679"/>
                    <a:pt x="362475" y="332958"/>
                  </a:cubicBezTo>
                  <a:cubicBezTo>
                    <a:pt x="384707" y="367237"/>
                    <a:pt x="395992" y="406486"/>
                    <a:pt x="396332" y="450705"/>
                  </a:cubicBezTo>
                  <a:lnTo>
                    <a:pt x="396332" y="494542"/>
                  </a:lnTo>
                  <a:lnTo>
                    <a:pt x="386771" y="581359"/>
                  </a:lnTo>
                  <a:lnTo>
                    <a:pt x="368654" y="596307"/>
                  </a:lnTo>
                  <a:cubicBezTo>
                    <a:pt x="325682" y="625338"/>
                    <a:pt x="273880" y="642289"/>
                    <a:pt x="218119" y="642289"/>
                  </a:cubicBezTo>
                  <a:cubicBezTo>
                    <a:pt x="143770" y="642289"/>
                    <a:pt x="76460" y="612153"/>
                    <a:pt x="27738" y="563430"/>
                  </a:cubicBezTo>
                  <a:lnTo>
                    <a:pt x="3869" y="534502"/>
                  </a:lnTo>
                  <a:lnTo>
                    <a:pt x="0" y="512892"/>
                  </a:lnTo>
                  <a:lnTo>
                    <a:pt x="136442" y="512892"/>
                  </a:lnTo>
                  <a:cubicBezTo>
                    <a:pt x="138164" y="537401"/>
                    <a:pt x="143647" y="555921"/>
                    <a:pt x="152893" y="568452"/>
                  </a:cubicBezTo>
                  <a:cubicBezTo>
                    <a:pt x="162139" y="580983"/>
                    <a:pt x="177061" y="587269"/>
                    <a:pt x="197657" y="587312"/>
                  </a:cubicBezTo>
                  <a:cubicBezTo>
                    <a:pt x="221590" y="587461"/>
                    <a:pt x="237744" y="579772"/>
                    <a:pt x="246118" y="564247"/>
                  </a:cubicBezTo>
                  <a:cubicBezTo>
                    <a:pt x="254493" y="548721"/>
                    <a:pt x="258404" y="524467"/>
                    <a:pt x="257851" y="491483"/>
                  </a:cubicBezTo>
                  <a:lnTo>
                    <a:pt x="257851" y="455802"/>
                  </a:lnTo>
                  <a:cubicBezTo>
                    <a:pt x="257830" y="422394"/>
                    <a:pt x="251751" y="399753"/>
                    <a:pt x="239614" y="387881"/>
                  </a:cubicBezTo>
                  <a:cubicBezTo>
                    <a:pt x="227478" y="376009"/>
                    <a:pt x="209411" y="370444"/>
                    <a:pt x="185414" y="371187"/>
                  </a:cubicBezTo>
                  <a:lnTo>
                    <a:pt x="118114" y="371187"/>
                  </a:lnTo>
                  <a:lnTo>
                    <a:pt x="118114" y="281475"/>
                  </a:lnTo>
                  <a:lnTo>
                    <a:pt x="215001" y="121422"/>
                  </a:lnTo>
                  <a:lnTo>
                    <a:pt x="137014" y="121422"/>
                  </a:lnTo>
                  <a:lnTo>
                    <a:pt x="124740" y="125232"/>
                  </a:lnTo>
                  <a:lnTo>
                    <a:pt x="24438" y="125232"/>
                  </a:lnTo>
                  <a:close/>
                </a:path>
              </a:pathLst>
            </a:custGeom>
            <a:solidFill>
              <a:srgbClr val="ED6C0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8" name="文本框 7">
              <a:extLst>
                <a:ext uri="{FF2B5EF4-FFF2-40B4-BE49-F238E27FC236}">
                  <a16:creationId xmlns:a16="http://schemas.microsoft.com/office/drawing/2014/main" id="{58C461A8-8244-4093-8406-BAA8909ABFE6}"/>
                </a:ext>
              </a:extLst>
            </p:cNvPr>
            <p:cNvSpPr txBox="1"/>
            <p:nvPr/>
          </p:nvSpPr>
          <p:spPr>
            <a:xfrm>
              <a:off x="6112826" y="4542574"/>
              <a:ext cx="309024" cy="465892"/>
            </a:xfrm>
            <a:custGeom>
              <a:avLst/>
              <a:gdLst/>
              <a:ahLst/>
              <a:cxnLst/>
              <a:rect l="l" t="t" r="r" b="b"/>
              <a:pathLst>
                <a:path w="309024" h="465892">
                  <a:moveTo>
                    <a:pt x="175860" y="0"/>
                  </a:moveTo>
                  <a:lnTo>
                    <a:pt x="266122" y="0"/>
                  </a:lnTo>
                  <a:lnTo>
                    <a:pt x="169235" y="160053"/>
                  </a:lnTo>
                  <a:lnTo>
                    <a:pt x="169235" y="249765"/>
                  </a:lnTo>
                  <a:lnTo>
                    <a:pt x="236535" y="249765"/>
                  </a:lnTo>
                  <a:cubicBezTo>
                    <a:pt x="260532" y="249022"/>
                    <a:pt x="278599" y="254587"/>
                    <a:pt x="290735" y="266459"/>
                  </a:cubicBezTo>
                  <a:cubicBezTo>
                    <a:pt x="302872" y="278331"/>
                    <a:pt x="308951" y="300972"/>
                    <a:pt x="308972" y="334380"/>
                  </a:cubicBezTo>
                  <a:lnTo>
                    <a:pt x="308972" y="370061"/>
                  </a:lnTo>
                  <a:cubicBezTo>
                    <a:pt x="309525" y="403045"/>
                    <a:pt x="305614" y="427299"/>
                    <a:pt x="297239" y="442825"/>
                  </a:cubicBezTo>
                  <a:cubicBezTo>
                    <a:pt x="288865" y="458350"/>
                    <a:pt x="272711" y="466039"/>
                    <a:pt x="248778" y="465890"/>
                  </a:cubicBezTo>
                  <a:cubicBezTo>
                    <a:pt x="228182" y="465847"/>
                    <a:pt x="213260" y="459561"/>
                    <a:pt x="204014" y="447030"/>
                  </a:cubicBezTo>
                  <a:cubicBezTo>
                    <a:pt x="194768" y="434499"/>
                    <a:pt x="189285" y="415979"/>
                    <a:pt x="187563" y="391470"/>
                  </a:cubicBezTo>
                  <a:lnTo>
                    <a:pt x="51121" y="391470"/>
                  </a:lnTo>
                  <a:lnTo>
                    <a:pt x="54990" y="413080"/>
                  </a:lnTo>
                  <a:lnTo>
                    <a:pt x="45982" y="402162"/>
                  </a:lnTo>
                  <a:cubicBezTo>
                    <a:pt x="16951" y="359191"/>
                    <a:pt x="0" y="307389"/>
                    <a:pt x="0" y="251627"/>
                  </a:cubicBezTo>
                  <a:cubicBezTo>
                    <a:pt x="0" y="140104"/>
                    <a:pt x="67805" y="44418"/>
                    <a:pt x="164440" y="3545"/>
                  </a:cubicBezTo>
                  <a:lnTo>
                    <a:pt x="175860"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9" name="文本框 8">
              <a:extLst>
                <a:ext uri="{FF2B5EF4-FFF2-40B4-BE49-F238E27FC236}">
                  <a16:creationId xmlns:a16="http://schemas.microsoft.com/office/drawing/2014/main" id="{64A9529C-C4C0-4D66-9058-22AAB526290E}"/>
                </a:ext>
              </a:extLst>
            </p:cNvPr>
            <p:cNvSpPr txBox="1"/>
            <p:nvPr/>
          </p:nvSpPr>
          <p:spPr>
            <a:xfrm>
              <a:off x="6433000" y="4560323"/>
              <a:ext cx="218307" cy="442188"/>
            </a:xfrm>
            <a:custGeom>
              <a:avLst/>
              <a:gdLst/>
              <a:ahLst/>
              <a:cxnLst/>
              <a:rect l="l" t="t" r="r" b="b"/>
              <a:pathLst>
                <a:path w="218307" h="442188">
                  <a:moveTo>
                    <a:pt x="80035" y="0"/>
                  </a:moveTo>
                  <a:lnTo>
                    <a:pt x="99602" y="10620"/>
                  </a:lnTo>
                  <a:cubicBezTo>
                    <a:pt x="171220" y="59005"/>
                    <a:pt x="218307" y="140943"/>
                    <a:pt x="218307" y="233878"/>
                  </a:cubicBezTo>
                  <a:cubicBezTo>
                    <a:pt x="218307" y="308227"/>
                    <a:pt x="188171" y="375537"/>
                    <a:pt x="139448" y="424259"/>
                  </a:cubicBezTo>
                  <a:lnTo>
                    <a:pt x="117719" y="442188"/>
                  </a:lnTo>
                  <a:lnTo>
                    <a:pt x="127280" y="355371"/>
                  </a:lnTo>
                  <a:lnTo>
                    <a:pt x="127280" y="311534"/>
                  </a:lnTo>
                  <a:cubicBezTo>
                    <a:pt x="126940" y="267315"/>
                    <a:pt x="115655" y="228066"/>
                    <a:pt x="93423" y="193787"/>
                  </a:cubicBezTo>
                  <a:cubicBezTo>
                    <a:pt x="71192" y="159508"/>
                    <a:pt x="40051" y="138609"/>
                    <a:pt x="0" y="131090"/>
                  </a:cubicBezTo>
                  <a:lnTo>
                    <a:pt x="80035"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grpSp>
      <p:sp>
        <p:nvSpPr>
          <p:cNvPr id="10" name="文本框 9">
            <a:extLst>
              <a:ext uri="{FF2B5EF4-FFF2-40B4-BE49-F238E27FC236}">
                <a16:creationId xmlns:a16="http://schemas.microsoft.com/office/drawing/2014/main" id="{8557B46C-2815-4720-A9CA-9705BDDE39B1}"/>
              </a:ext>
            </a:extLst>
          </p:cNvPr>
          <p:cNvSpPr txBox="1"/>
          <p:nvPr/>
        </p:nvSpPr>
        <p:spPr>
          <a:xfrm>
            <a:off x="574082" y="177085"/>
            <a:ext cx="937223" cy="369332"/>
          </a:xfrm>
          <a:prstGeom prst="rect">
            <a:avLst/>
          </a:prstGeom>
          <a:noFill/>
        </p:spPr>
        <p:txBody>
          <a:bodyPr wrap="square" rtlCol="0">
            <a:spAutoFit/>
          </a:bodyPr>
          <a:lstStyle/>
          <a:p>
            <a:pPr>
              <a:defRPr/>
            </a:pPr>
            <a:r>
              <a:rPr lang="en-US" altLang="zh-CN" dirty="0">
                <a:solidFill>
                  <a:srgbClr val="2BB7B3"/>
                </a:solidFill>
                <a:latin typeface="思源黑体 CN Regular" panose="020B0500000000000000" pitchFamily="34" charset="-122"/>
                <a:ea typeface="思源黑体 CN Regular" panose="020B0500000000000000" pitchFamily="34" charset="-122"/>
                <a:cs typeface="+mn-ea"/>
                <a:sym typeface="+mn-lt"/>
              </a:rPr>
              <a:t>Result</a:t>
            </a:r>
            <a:endParaRPr lang="zh-CN" altLang="en-US" dirty="0">
              <a:solidFill>
                <a:srgbClr val="2BB7B3"/>
              </a:solidFill>
              <a:latin typeface="思源黑体 CN Regular" panose="020B0500000000000000" pitchFamily="34" charset="-122"/>
              <a:ea typeface="思源黑体 CN Regular" panose="020B0500000000000000" pitchFamily="34" charset="-122"/>
              <a:cs typeface="+mn-ea"/>
            </a:endParaRPr>
          </a:p>
        </p:txBody>
      </p:sp>
    </p:spTree>
    <p:extLst>
      <p:ext uri="{BB962C8B-B14F-4D97-AF65-F5344CB8AC3E}">
        <p14:creationId xmlns:p14="http://schemas.microsoft.com/office/powerpoint/2010/main" val="40976437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7714BC8-E8A3-4D02-90D4-BE79EBC4BEC3}"/>
              </a:ext>
            </a:extLst>
          </p:cNvPr>
          <p:cNvSpPr txBox="1"/>
          <p:nvPr/>
        </p:nvSpPr>
        <p:spPr>
          <a:xfrm>
            <a:off x="320174" y="3057210"/>
            <a:ext cx="2694039" cy="369332"/>
          </a:xfrm>
          <a:prstGeom prst="rect">
            <a:avLst/>
          </a:prstGeom>
          <a:noFill/>
        </p:spPr>
        <p:txBody>
          <a:bodyPr wrap="square">
            <a:spAutoFit/>
          </a:bodyPr>
          <a:lstStyle/>
          <a:p>
            <a:r>
              <a:rPr lang="en-US" altLang="zh-CN" dirty="0">
                <a:latin typeface="Times" panose="02020603050405020304" pitchFamily="18" charset="0"/>
              </a:rPr>
              <a:t>Results from real data</a:t>
            </a:r>
            <a:endParaRPr lang="zh-CN" altLang="en-US" dirty="0">
              <a:latin typeface="Times" panose="02020603050405020304" pitchFamily="18" charset="0"/>
            </a:endParaRPr>
          </a:p>
        </p:txBody>
      </p:sp>
      <p:pic>
        <p:nvPicPr>
          <p:cNvPr id="6" name="图片 5">
            <a:extLst>
              <a:ext uri="{FF2B5EF4-FFF2-40B4-BE49-F238E27FC236}">
                <a16:creationId xmlns:a16="http://schemas.microsoft.com/office/drawing/2014/main" id="{A2B1805F-EDD3-4601-96DA-57D5912EFBA5}"/>
              </a:ext>
            </a:extLst>
          </p:cNvPr>
          <p:cNvPicPr>
            <a:picLocks noChangeAspect="1"/>
          </p:cNvPicPr>
          <p:nvPr/>
        </p:nvPicPr>
        <p:blipFill>
          <a:blip r:embed="rId3"/>
          <a:stretch>
            <a:fillRect/>
          </a:stretch>
        </p:blipFill>
        <p:spPr>
          <a:xfrm>
            <a:off x="3790003" y="-2458"/>
            <a:ext cx="8401997" cy="6858000"/>
          </a:xfrm>
          <a:prstGeom prst="rect">
            <a:avLst/>
          </a:prstGeom>
        </p:spPr>
      </p:pic>
      <p:grpSp>
        <p:nvGrpSpPr>
          <p:cNvPr id="8" name="组合 7">
            <a:extLst>
              <a:ext uri="{FF2B5EF4-FFF2-40B4-BE49-F238E27FC236}">
                <a16:creationId xmlns:a16="http://schemas.microsoft.com/office/drawing/2014/main" id="{C4D150CC-1D50-46ED-8FF0-D062DFC5B435}"/>
              </a:ext>
            </a:extLst>
          </p:cNvPr>
          <p:cNvGrpSpPr/>
          <p:nvPr/>
        </p:nvGrpSpPr>
        <p:grpSpPr>
          <a:xfrm>
            <a:off x="0" y="0"/>
            <a:ext cx="538481" cy="642289"/>
            <a:chOff x="6112826" y="4421152"/>
            <a:chExt cx="538481" cy="642289"/>
          </a:xfrm>
        </p:grpSpPr>
        <p:sp>
          <p:nvSpPr>
            <p:cNvPr id="9" name="文本框 8">
              <a:extLst>
                <a:ext uri="{FF2B5EF4-FFF2-40B4-BE49-F238E27FC236}">
                  <a16:creationId xmlns:a16="http://schemas.microsoft.com/office/drawing/2014/main" id="{07872EDC-4AF2-4EEE-9A07-AB37D427A8C4}"/>
                </a:ext>
              </a:extLst>
            </p:cNvPr>
            <p:cNvSpPr txBox="1"/>
            <p:nvPr/>
          </p:nvSpPr>
          <p:spPr>
            <a:xfrm>
              <a:off x="6163946" y="4421152"/>
              <a:ext cx="396332" cy="642289"/>
            </a:xfrm>
            <a:custGeom>
              <a:avLst/>
              <a:gdLst>
                <a:gd name="connsiteX0" fmla="*/ 24438 w 396332"/>
                <a:gd name="connsiteY0" fmla="*/ 0 h 642289"/>
                <a:gd name="connsiteX1" fmla="*/ 381059 w 396332"/>
                <a:gd name="connsiteY1" fmla="*/ 0 h 642289"/>
                <a:gd name="connsiteX2" fmla="*/ 381059 w 396332"/>
                <a:gd name="connsiteY2" fmla="*/ 90615 h 642289"/>
                <a:gd name="connsiteX3" fmla="*/ 349088 w 396332"/>
                <a:gd name="connsiteY3" fmla="*/ 142981 h 642289"/>
                <a:gd name="connsiteX4" fmla="*/ 347340 w 396332"/>
                <a:gd name="connsiteY4" fmla="*/ 142033 h 642289"/>
                <a:gd name="connsiteX5" fmla="*/ 269052 w 396332"/>
                <a:gd name="connsiteY5" fmla="*/ 270261 h 642289"/>
                <a:gd name="connsiteX6" fmla="*/ 362475 w 396332"/>
                <a:gd name="connsiteY6" fmla="*/ 332958 h 642289"/>
                <a:gd name="connsiteX7" fmla="*/ 396332 w 396332"/>
                <a:gd name="connsiteY7" fmla="*/ 450705 h 642289"/>
                <a:gd name="connsiteX8" fmla="*/ 396332 w 396332"/>
                <a:gd name="connsiteY8" fmla="*/ 494542 h 642289"/>
                <a:gd name="connsiteX9" fmla="*/ 386771 w 396332"/>
                <a:gd name="connsiteY9" fmla="*/ 581359 h 642289"/>
                <a:gd name="connsiteX10" fmla="*/ 368654 w 396332"/>
                <a:gd name="connsiteY10" fmla="*/ 596307 h 642289"/>
                <a:gd name="connsiteX11" fmla="*/ 218119 w 396332"/>
                <a:gd name="connsiteY11" fmla="*/ 642289 h 642289"/>
                <a:gd name="connsiteX12" fmla="*/ 27738 w 396332"/>
                <a:gd name="connsiteY12" fmla="*/ 563430 h 642289"/>
                <a:gd name="connsiteX13" fmla="*/ 3869 w 396332"/>
                <a:gd name="connsiteY13" fmla="*/ 534502 h 642289"/>
                <a:gd name="connsiteX14" fmla="*/ 0 w 396332"/>
                <a:gd name="connsiteY14" fmla="*/ 512892 h 642289"/>
                <a:gd name="connsiteX15" fmla="*/ 136442 w 396332"/>
                <a:gd name="connsiteY15" fmla="*/ 512892 h 642289"/>
                <a:gd name="connsiteX16" fmla="*/ 152893 w 396332"/>
                <a:gd name="connsiteY16" fmla="*/ 568452 h 642289"/>
                <a:gd name="connsiteX17" fmla="*/ 197657 w 396332"/>
                <a:gd name="connsiteY17" fmla="*/ 587312 h 642289"/>
                <a:gd name="connsiteX18" fmla="*/ 246118 w 396332"/>
                <a:gd name="connsiteY18" fmla="*/ 564247 h 642289"/>
                <a:gd name="connsiteX19" fmla="*/ 257851 w 396332"/>
                <a:gd name="connsiteY19" fmla="*/ 491483 h 642289"/>
                <a:gd name="connsiteX20" fmla="*/ 257851 w 396332"/>
                <a:gd name="connsiteY20" fmla="*/ 455802 h 642289"/>
                <a:gd name="connsiteX21" fmla="*/ 239614 w 396332"/>
                <a:gd name="connsiteY21" fmla="*/ 387881 h 642289"/>
                <a:gd name="connsiteX22" fmla="*/ 185414 w 396332"/>
                <a:gd name="connsiteY22" fmla="*/ 371187 h 642289"/>
                <a:gd name="connsiteX23" fmla="*/ 118114 w 396332"/>
                <a:gd name="connsiteY23" fmla="*/ 371187 h 642289"/>
                <a:gd name="connsiteX24" fmla="*/ 118114 w 396332"/>
                <a:gd name="connsiteY24" fmla="*/ 281475 h 642289"/>
                <a:gd name="connsiteX25" fmla="*/ 215001 w 396332"/>
                <a:gd name="connsiteY25" fmla="*/ 121422 h 642289"/>
                <a:gd name="connsiteX26" fmla="*/ 137014 w 396332"/>
                <a:gd name="connsiteY26" fmla="*/ 121422 h 642289"/>
                <a:gd name="connsiteX27" fmla="*/ 124740 w 396332"/>
                <a:gd name="connsiteY27" fmla="*/ 125232 h 642289"/>
                <a:gd name="connsiteX28" fmla="*/ 24438 w 396332"/>
                <a:gd name="connsiteY28" fmla="*/ 125232 h 64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6332" h="642289">
                  <a:moveTo>
                    <a:pt x="24438" y="0"/>
                  </a:moveTo>
                  <a:lnTo>
                    <a:pt x="381059" y="0"/>
                  </a:lnTo>
                  <a:lnTo>
                    <a:pt x="381059" y="90615"/>
                  </a:lnTo>
                  <a:lnTo>
                    <a:pt x="349088" y="142981"/>
                  </a:lnTo>
                  <a:lnTo>
                    <a:pt x="347340" y="142033"/>
                  </a:lnTo>
                  <a:lnTo>
                    <a:pt x="269052" y="270261"/>
                  </a:lnTo>
                  <a:cubicBezTo>
                    <a:pt x="309103" y="277780"/>
                    <a:pt x="340244" y="298679"/>
                    <a:pt x="362475" y="332958"/>
                  </a:cubicBezTo>
                  <a:cubicBezTo>
                    <a:pt x="384707" y="367237"/>
                    <a:pt x="395992" y="406486"/>
                    <a:pt x="396332" y="450705"/>
                  </a:cubicBezTo>
                  <a:lnTo>
                    <a:pt x="396332" y="494542"/>
                  </a:lnTo>
                  <a:lnTo>
                    <a:pt x="386771" y="581359"/>
                  </a:lnTo>
                  <a:lnTo>
                    <a:pt x="368654" y="596307"/>
                  </a:lnTo>
                  <a:cubicBezTo>
                    <a:pt x="325682" y="625338"/>
                    <a:pt x="273880" y="642289"/>
                    <a:pt x="218119" y="642289"/>
                  </a:cubicBezTo>
                  <a:cubicBezTo>
                    <a:pt x="143770" y="642289"/>
                    <a:pt x="76460" y="612153"/>
                    <a:pt x="27738" y="563430"/>
                  </a:cubicBezTo>
                  <a:lnTo>
                    <a:pt x="3869" y="534502"/>
                  </a:lnTo>
                  <a:lnTo>
                    <a:pt x="0" y="512892"/>
                  </a:lnTo>
                  <a:lnTo>
                    <a:pt x="136442" y="512892"/>
                  </a:lnTo>
                  <a:cubicBezTo>
                    <a:pt x="138164" y="537401"/>
                    <a:pt x="143647" y="555921"/>
                    <a:pt x="152893" y="568452"/>
                  </a:cubicBezTo>
                  <a:cubicBezTo>
                    <a:pt x="162139" y="580983"/>
                    <a:pt x="177061" y="587269"/>
                    <a:pt x="197657" y="587312"/>
                  </a:cubicBezTo>
                  <a:cubicBezTo>
                    <a:pt x="221590" y="587461"/>
                    <a:pt x="237744" y="579772"/>
                    <a:pt x="246118" y="564247"/>
                  </a:cubicBezTo>
                  <a:cubicBezTo>
                    <a:pt x="254493" y="548721"/>
                    <a:pt x="258404" y="524467"/>
                    <a:pt x="257851" y="491483"/>
                  </a:cubicBezTo>
                  <a:lnTo>
                    <a:pt x="257851" y="455802"/>
                  </a:lnTo>
                  <a:cubicBezTo>
                    <a:pt x="257830" y="422394"/>
                    <a:pt x="251751" y="399753"/>
                    <a:pt x="239614" y="387881"/>
                  </a:cubicBezTo>
                  <a:cubicBezTo>
                    <a:pt x="227478" y="376009"/>
                    <a:pt x="209411" y="370444"/>
                    <a:pt x="185414" y="371187"/>
                  </a:cubicBezTo>
                  <a:lnTo>
                    <a:pt x="118114" y="371187"/>
                  </a:lnTo>
                  <a:lnTo>
                    <a:pt x="118114" y="281475"/>
                  </a:lnTo>
                  <a:lnTo>
                    <a:pt x="215001" y="121422"/>
                  </a:lnTo>
                  <a:lnTo>
                    <a:pt x="137014" y="121422"/>
                  </a:lnTo>
                  <a:lnTo>
                    <a:pt x="124740" y="125232"/>
                  </a:lnTo>
                  <a:lnTo>
                    <a:pt x="24438" y="125232"/>
                  </a:lnTo>
                  <a:close/>
                </a:path>
              </a:pathLst>
            </a:custGeom>
            <a:solidFill>
              <a:srgbClr val="ED6C0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10" name="文本框 9">
              <a:extLst>
                <a:ext uri="{FF2B5EF4-FFF2-40B4-BE49-F238E27FC236}">
                  <a16:creationId xmlns:a16="http://schemas.microsoft.com/office/drawing/2014/main" id="{9B0DDC59-320E-4701-BEEE-B44B948137FF}"/>
                </a:ext>
              </a:extLst>
            </p:cNvPr>
            <p:cNvSpPr txBox="1"/>
            <p:nvPr/>
          </p:nvSpPr>
          <p:spPr>
            <a:xfrm>
              <a:off x="6112826" y="4542574"/>
              <a:ext cx="309024" cy="465892"/>
            </a:xfrm>
            <a:custGeom>
              <a:avLst/>
              <a:gdLst/>
              <a:ahLst/>
              <a:cxnLst/>
              <a:rect l="l" t="t" r="r" b="b"/>
              <a:pathLst>
                <a:path w="309024" h="465892">
                  <a:moveTo>
                    <a:pt x="175860" y="0"/>
                  </a:moveTo>
                  <a:lnTo>
                    <a:pt x="266122" y="0"/>
                  </a:lnTo>
                  <a:lnTo>
                    <a:pt x="169235" y="160053"/>
                  </a:lnTo>
                  <a:lnTo>
                    <a:pt x="169235" y="249765"/>
                  </a:lnTo>
                  <a:lnTo>
                    <a:pt x="236535" y="249765"/>
                  </a:lnTo>
                  <a:cubicBezTo>
                    <a:pt x="260532" y="249022"/>
                    <a:pt x="278599" y="254587"/>
                    <a:pt x="290735" y="266459"/>
                  </a:cubicBezTo>
                  <a:cubicBezTo>
                    <a:pt x="302872" y="278331"/>
                    <a:pt x="308951" y="300972"/>
                    <a:pt x="308972" y="334380"/>
                  </a:cubicBezTo>
                  <a:lnTo>
                    <a:pt x="308972" y="370061"/>
                  </a:lnTo>
                  <a:cubicBezTo>
                    <a:pt x="309525" y="403045"/>
                    <a:pt x="305614" y="427299"/>
                    <a:pt x="297239" y="442825"/>
                  </a:cubicBezTo>
                  <a:cubicBezTo>
                    <a:pt x="288865" y="458350"/>
                    <a:pt x="272711" y="466039"/>
                    <a:pt x="248778" y="465890"/>
                  </a:cubicBezTo>
                  <a:cubicBezTo>
                    <a:pt x="228182" y="465847"/>
                    <a:pt x="213260" y="459561"/>
                    <a:pt x="204014" y="447030"/>
                  </a:cubicBezTo>
                  <a:cubicBezTo>
                    <a:pt x="194768" y="434499"/>
                    <a:pt x="189285" y="415979"/>
                    <a:pt x="187563" y="391470"/>
                  </a:cubicBezTo>
                  <a:lnTo>
                    <a:pt x="51121" y="391470"/>
                  </a:lnTo>
                  <a:lnTo>
                    <a:pt x="54990" y="413080"/>
                  </a:lnTo>
                  <a:lnTo>
                    <a:pt x="45982" y="402162"/>
                  </a:lnTo>
                  <a:cubicBezTo>
                    <a:pt x="16951" y="359191"/>
                    <a:pt x="0" y="307389"/>
                    <a:pt x="0" y="251627"/>
                  </a:cubicBezTo>
                  <a:cubicBezTo>
                    <a:pt x="0" y="140104"/>
                    <a:pt x="67805" y="44418"/>
                    <a:pt x="164440" y="3545"/>
                  </a:cubicBezTo>
                  <a:lnTo>
                    <a:pt x="175860"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11" name="文本框 10">
              <a:extLst>
                <a:ext uri="{FF2B5EF4-FFF2-40B4-BE49-F238E27FC236}">
                  <a16:creationId xmlns:a16="http://schemas.microsoft.com/office/drawing/2014/main" id="{95BC128C-B641-45D5-9E44-A894F2A29165}"/>
                </a:ext>
              </a:extLst>
            </p:cNvPr>
            <p:cNvSpPr txBox="1"/>
            <p:nvPr/>
          </p:nvSpPr>
          <p:spPr>
            <a:xfrm>
              <a:off x="6433000" y="4560323"/>
              <a:ext cx="218307" cy="442188"/>
            </a:xfrm>
            <a:custGeom>
              <a:avLst/>
              <a:gdLst/>
              <a:ahLst/>
              <a:cxnLst/>
              <a:rect l="l" t="t" r="r" b="b"/>
              <a:pathLst>
                <a:path w="218307" h="442188">
                  <a:moveTo>
                    <a:pt x="80035" y="0"/>
                  </a:moveTo>
                  <a:lnTo>
                    <a:pt x="99602" y="10620"/>
                  </a:lnTo>
                  <a:cubicBezTo>
                    <a:pt x="171220" y="59005"/>
                    <a:pt x="218307" y="140943"/>
                    <a:pt x="218307" y="233878"/>
                  </a:cubicBezTo>
                  <a:cubicBezTo>
                    <a:pt x="218307" y="308227"/>
                    <a:pt x="188171" y="375537"/>
                    <a:pt x="139448" y="424259"/>
                  </a:cubicBezTo>
                  <a:lnTo>
                    <a:pt x="117719" y="442188"/>
                  </a:lnTo>
                  <a:lnTo>
                    <a:pt x="127280" y="355371"/>
                  </a:lnTo>
                  <a:lnTo>
                    <a:pt x="127280" y="311534"/>
                  </a:lnTo>
                  <a:cubicBezTo>
                    <a:pt x="126940" y="267315"/>
                    <a:pt x="115655" y="228066"/>
                    <a:pt x="93423" y="193787"/>
                  </a:cubicBezTo>
                  <a:cubicBezTo>
                    <a:pt x="71192" y="159508"/>
                    <a:pt x="40051" y="138609"/>
                    <a:pt x="0" y="131090"/>
                  </a:cubicBezTo>
                  <a:lnTo>
                    <a:pt x="80035"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grpSp>
      <p:sp>
        <p:nvSpPr>
          <p:cNvPr id="12" name="文本框 11">
            <a:extLst>
              <a:ext uri="{FF2B5EF4-FFF2-40B4-BE49-F238E27FC236}">
                <a16:creationId xmlns:a16="http://schemas.microsoft.com/office/drawing/2014/main" id="{099728B4-556B-472E-B3D9-02F5AC884793}"/>
              </a:ext>
            </a:extLst>
          </p:cNvPr>
          <p:cNvSpPr txBox="1"/>
          <p:nvPr/>
        </p:nvSpPr>
        <p:spPr>
          <a:xfrm>
            <a:off x="574082" y="177085"/>
            <a:ext cx="937223" cy="369332"/>
          </a:xfrm>
          <a:prstGeom prst="rect">
            <a:avLst/>
          </a:prstGeom>
          <a:noFill/>
        </p:spPr>
        <p:txBody>
          <a:bodyPr wrap="square" rtlCol="0">
            <a:spAutoFit/>
          </a:bodyPr>
          <a:lstStyle/>
          <a:p>
            <a:pPr>
              <a:defRPr/>
            </a:pPr>
            <a:r>
              <a:rPr lang="en-US" altLang="zh-CN" dirty="0">
                <a:solidFill>
                  <a:srgbClr val="2BB7B3"/>
                </a:solidFill>
                <a:latin typeface="思源黑体 CN Regular" panose="020B0500000000000000" pitchFamily="34" charset="-122"/>
                <a:ea typeface="思源黑体 CN Regular" panose="020B0500000000000000" pitchFamily="34" charset="-122"/>
                <a:cs typeface="+mn-ea"/>
                <a:sym typeface="+mn-lt"/>
              </a:rPr>
              <a:t>Result</a:t>
            </a:r>
            <a:endParaRPr lang="zh-CN" altLang="en-US" dirty="0">
              <a:solidFill>
                <a:srgbClr val="2BB7B3"/>
              </a:solidFill>
              <a:latin typeface="思源黑体 CN Regular" panose="020B0500000000000000" pitchFamily="34" charset="-122"/>
              <a:ea typeface="思源黑体 CN Regular" panose="020B0500000000000000" pitchFamily="34" charset="-122"/>
              <a:cs typeface="+mn-ea"/>
            </a:endParaRPr>
          </a:p>
        </p:txBody>
      </p:sp>
    </p:spTree>
    <p:extLst>
      <p:ext uri="{BB962C8B-B14F-4D97-AF65-F5344CB8AC3E}">
        <p14:creationId xmlns:p14="http://schemas.microsoft.com/office/powerpoint/2010/main" val="2245277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9D59274-D34B-4FF7-BEFF-58BDB6F77D3F}"/>
              </a:ext>
            </a:extLst>
          </p:cNvPr>
          <p:cNvPicPr>
            <a:picLocks noChangeAspect="1"/>
          </p:cNvPicPr>
          <p:nvPr/>
        </p:nvPicPr>
        <p:blipFill>
          <a:blip r:embed="rId3"/>
          <a:stretch>
            <a:fillRect/>
          </a:stretch>
        </p:blipFill>
        <p:spPr>
          <a:xfrm>
            <a:off x="1002890" y="0"/>
            <a:ext cx="9705698" cy="6858000"/>
          </a:xfrm>
          <a:prstGeom prst="rect">
            <a:avLst/>
          </a:prstGeom>
        </p:spPr>
      </p:pic>
      <p:grpSp>
        <p:nvGrpSpPr>
          <p:cNvPr id="3" name="组合 2">
            <a:extLst>
              <a:ext uri="{FF2B5EF4-FFF2-40B4-BE49-F238E27FC236}">
                <a16:creationId xmlns:a16="http://schemas.microsoft.com/office/drawing/2014/main" id="{A4F9EF65-1380-4B89-AEAD-0EC21945BB5C}"/>
              </a:ext>
            </a:extLst>
          </p:cNvPr>
          <p:cNvGrpSpPr/>
          <p:nvPr/>
        </p:nvGrpSpPr>
        <p:grpSpPr>
          <a:xfrm>
            <a:off x="0" y="0"/>
            <a:ext cx="538481" cy="642289"/>
            <a:chOff x="6112826" y="4421152"/>
            <a:chExt cx="538481" cy="642289"/>
          </a:xfrm>
        </p:grpSpPr>
        <p:sp>
          <p:nvSpPr>
            <p:cNvPr id="5" name="文本框 4">
              <a:extLst>
                <a:ext uri="{FF2B5EF4-FFF2-40B4-BE49-F238E27FC236}">
                  <a16:creationId xmlns:a16="http://schemas.microsoft.com/office/drawing/2014/main" id="{E3EA8BAA-5DF0-415A-A5BE-D2AEDCF0A910}"/>
                </a:ext>
              </a:extLst>
            </p:cNvPr>
            <p:cNvSpPr txBox="1"/>
            <p:nvPr/>
          </p:nvSpPr>
          <p:spPr>
            <a:xfrm>
              <a:off x="6163946" y="4421152"/>
              <a:ext cx="396332" cy="642289"/>
            </a:xfrm>
            <a:custGeom>
              <a:avLst/>
              <a:gdLst>
                <a:gd name="connsiteX0" fmla="*/ 24438 w 396332"/>
                <a:gd name="connsiteY0" fmla="*/ 0 h 642289"/>
                <a:gd name="connsiteX1" fmla="*/ 381059 w 396332"/>
                <a:gd name="connsiteY1" fmla="*/ 0 h 642289"/>
                <a:gd name="connsiteX2" fmla="*/ 381059 w 396332"/>
                <a:gd name="connsiteY2" fmla="*/ 90615 h 642289"/>
                <a:gd name="connsiteX3" fmla="*/ 349088 w 396332"/>
                <a:gd name="connsiteY3" fmla="*/ 142981 h 642289"/>
                <a:gd name="connsiteX4" fmla="*/ 347340 w 396332"/>
                <a:gd name="connsiteY4" fmla="*/ 142033 h 642289"/>
                <a:gd name="connsiteX5" fmla="*/ 269052 w 396332"/>
                <a:gd name="connsiteY5" fmla="*/ 270261 h 642289"/>
                <a:gd name="connsiteX6" fmla="*/ 362475 w 396332"/>
                <a:gd name="connsiteY6" fmla="*/ 332958 h 642289"/>
                <a:gd name="connsiteX7" fmla="*/ 396332 w 396332"/>
                <a:gd name="connsiteY7" fmla="*/ 450705 h 642289"/>
                <a:gd name="connsiteX8" fmla="*/ 396332 w 396332"/>
                <a:gd name="connsiteY8" fmla="*/ 494542 h 642289"/>
                <a:gd name="connsiteX9" fmla="*/ 386771 w 396332"/>
                <a:gd name="connsiteY9" fmla="*/ 581359 h 642289"/>
                <a:gd name="connsiteX10" fmla="*/ 368654 w 396332"/>
                <a:gd name="connsiteY10" fmla="*/ 596307 h 642289"/>
                <a:gd name="connsiteX11" fmla="*/ 218119 w 396332"/>
                <a:gd name="connsiteY11" fmla="*/ 642289 h 642289"/>
                <a:gd name="connsiteX12" fmla="*/ 27738 w 396332"/>
                <a:gd name="connsiteY12" fmla="*/ 563430 h 642289"/>
                <a:gd name="connsiteX13" fmla="*/ 3869 w 396332"/>
                <a:gd name="connsiteY13" fmla="*/ 534502 h 642289"/>
                <a:gd name="connsiteX14" fmla="*/ 0 w 396332"/>
                <a:gd name="connsiteY14" fmla="*/ 512892 h 642289"/>
                <a:gd name="connsiteX15" fmla="*/ 136442 w 396332"/>
                <a:gd name="connsiteY15" fmla="*/ 512892 h 642289"/>
                <a:gd name="connsiteX16" fmla="*/ 152893 w 396332"/>
                <a:gd name="connsiteY16" fmla="*/ 568452 h 642289"/>
                <a:gd name="connsiteX17" fmla="*/ 197657 w 396332"/>
                <a:gd name="connsiteY17" fmla="*/ 587312 h 642289"/>
                <a:gd name="connsiteX18" fmla="*/ 246118 w 396332"/>
                <a:gd name="connsiteY18" fmla="*/ 564247 h 642289"/>
                <a:gd name="connsiteX19" fmla="*/ 257851 w 396332"/>
                <a:gd name="connsiteY19" fmla="*/ 491483 h 642289"/>
                <a:gd name="connsiteX20" fmla="*/ 257851 w 396332"/>
                <a:gd name="connsiteY20" fmla="*/ 455802 h 642289"/>
                <a:gd name="connsiteX21" fmla="*/ 239614 w 396332"/>
                <a:gd name="connsiteY21" fmla="*/ 387881 h 642289"/>
                <a:gd name="connsiteX22" fmla="*/ 185414 w 396332"/>
                <a:gd name="connsiteY22" fmla="*/ 371187 h 642289"/>
                <a:gd name="connsiteX23" fmla="*/ 118114 w 396332"/>
                <a:gd name="connsiteY23" fmla="*/ 371187 h 642289"/>
                <a:gd name="connsiteX24" fmla="*/ 118114 w 396332"/>
                <a:gd name="connsiteY24" fmla="*/ 281475 h 642289"/>
                <a:gd name="connsiteX25" fmla="*/ 215001 w 396332"/>
                <a:gd name="connsiteY25" fmla="*/ 121422 h 642289"/>
                <a:gd name="connsiteX26" fmla="*/ 137014 w 396332"/>
                <a:gd name="connsiteY26" fmla="*/ 121422 h 642289"/>
                <a:gd name="connsiteX27" fmla="*/ 124740 w 396332"/>
                <a:gd name="connsiteY27" fmla="*/ 125232 h 642289"/>
                <a:gd name="connsiteX28" fmla="*/ 24438 w 396332"/>
                <a:gd name="connsiteY28" fmla="*/ 125232 h 64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6332" h="642289">
                  <a:moveTo>
                    <a:pt x="24438" y="0"/>
                  </a:moveTo>
                  <a:lnTo>
                    <a:pt x="381059" y="0"/>
                  </a:lnTo>
                  <a:lnTo>
                    <a:pt x="381059" y="90615"/>
                  </a:lnTo>
                  <a:lnTo>
                    <a:pt x="349088" y="142981"/>
                  </a:lnTo>
                  <a:lnTo>
                    <a:pt x="347340" y="142033"/>
                  </a:lnTo>
                  <a:lnTo>
                    <a:pt x="269052" y="270261"/>
                  </a:lnTo>
                  <a:cubicBezTo>
                    <a:pt x="309103" y="277780"/>
                    <a:pt x="340244" y="298679"/>
                    <a:pt x="362475" y="332958"/>
                  </a:cubicBezTo>
                  <a:cubicBezTo>
                    <a:pt x="384707" y="367237"/>
                    <a:pt x="395992" y="406486"/>
                    <a:pt x="396332" y="450705"/>
                  </a:cubicBezTo>
                  <a:lnTo>
                    <a:pt x="396332" y="494542"/>
                  </a:lnTo>
                  <a:lnTo>
                    <a:pt x="386771" y="581359"/>
                  </a:lnTo>
                  <a:lnTo>
                    <a:pt x="368654" y="596307"/>
                  </a:lnTo>
                  <a:cubicBezTo>
                    <a:pt x="325682" y="625338"/>
                    <a:pt x="273880" y="642289"/>
                    <a:pt x="218119" y="642289"/>
                  </a:cubicBezTo>
                  <a:cubicBezTo>
                    <a:pt x="143770" y="642289"/>
                    <a:pt x="76460" y="612153"/>
                    <a:pt x="27738" y="563430"/>
                  </a:cubicBezTo>
                  <a:lnTo>
                    <a:pt x="3869" y="534502"/>
                  </a:lnTo>
                  <a:lnTo>
                    <a:pt x="0" y="512892"/>
                  </a:lnTo>
                  <a:lnTo>
                    <a:pt x="136442" y="512892"/>
                  </a:lnTo>
                  <a:cubicBezTo>
                    <a:pt x="138164" y="537401"/>
                    <a:pt x="143647" y="555921"/>
                    <a:pt x="152893" y="568452"/>
                  </a:cubicBezTo>
                  <a:cubicBezTo>
                    <a:pt x="162139" y="580983"/>
                    <a:pt x="177061" y="587269"/>
                    <a:pt x="197657" y="587312"/>
                  </a:cubicBezTo>
                  <a:cubicBezTo>
                    <a:pt x="221590" y="587461"/>
                    <a:pt x="237744" y="579772"/>
                    <a:pt x="246118" y="564247"/>
                  </a:cubicBezTo>
                  <a:cubicBezTo>
                    <a:pt x="254493" y="548721"/>
                    <a:pt x="258404" y="524467"/>
                    <a:pt x="257851" y="491483"/>
                  </a:cubicBezTo>
                  <a:lnTo>
                    <a:pt x="257851" y="455802"/>
                  </a:lnTo>
                  <a:cubicBezTo>
                    <a:pt x="257830" y="422394"/>
                    <a:pt x="251751" y="399753"/>
                    <a:pt x="239614" y="387881"/>
                  </a:cubicBezTo>
                  <a:cubicBezTo>
                    <a:pt x="227478" y="376009"/>
                    <a:pt x="209411" y="370444"/>
                    <a:pt x="185414" y="371187"/>
                  </a:cubicBezTo>
                  <a:lnTo>
                    <a:pt x="118114" y="371187"/>
                  </a:lnTo>
                  <a:lnTo>
                    <a:pt x="118114" y="281475"/>
                  </a:lnTo>
                  <a:lnTo>
                    <a:pt x="215001" y="121422"/>
                  </a:lnTo>
                  <a:lnTo>
                    <a:pt x="137014" y="121422"/>
                  </a:lnTo>
                  <a:lnTo>
                    <a:pt x="124740" y="125232"/>
                  </a:lnTo>
                  <a:lnTo>
                    <a:pt x="24438" y="125232"/>
                  </a:lnTo>
                  <a:close/>
                </a:path>
              </a:pathLst>
            </a:custGeom>
            <a:solidFill>
              <a:srgbClr val="ED6C0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6" name="文本框 5">
              <a:extLst>
                <a:ext uri="{FF2B5EF4-FFF2-40B4-BE49-F238E27FC236}">
                  <a16:creationId xmlns:a16="http://schemas.microsoft.com/office/drawing/2014/main" id="{FF284869-8452-4A02-A0BE-E6A3C1B2E216}"/>
                </a:ext>
              </a:extLst>
            </p:cNvPr>
            <p:cNvSpPr txBox="1"/>
            <p:nvPr/>
          </p:nvSpPr>
          <p:spPr>
            <a:xfrm>
              <a:off x="6112826" y="4542574"/>
              <a:ext cx="309024" cy="465892"/>
            </a:xfrm>
            <a:custGeom>
              <a:avLst/>
              <a:gdLst/>
              <a:ahLst/>
              <a:cxnLst/>
              <a:rect l="l" t="t" r="r" b="b"/>
              <a:pathLst>
                <a:path w="309024" h="465892">
                  <a:moveTo>
                    <a:pt x="175860" y="0"/>
                  </a:moveTo>
                  <a:lnTo>
                    <a:pt x="266122" y="0"/>
                  </a:lnTo>
                  <a:lnTo>
                    <a:pt x="169235" y="160053"/>
                  </a:lnTo>
                  <a:lnTo>
                    <a:pt x="169235" y="249765"/>
                  </a:lnTo>
                  <a:lnTo>
                    <a:pt x="236535" y="249765"/>
                  </a:lnTo>
                  <a:cubicBezTo>
                    <a:pt x="260532" y="249022"/>
                    <a:pt x="278599" y="254587"/>
                    <a:pt x="290735" y="266459"/>
                  </a:cubicBezTo>
                  <a:cubicBezTo>
                    <a:pt x="302872" y="278331"/>
                    <a:pt x="308951" y="300972"/>
                    <a:pt x="308972" y="334380"/>
                  </a:cubicBezTo>
                  <a:lnTo>
                    <a:pt x="308972" y="370061"/>
                  </a:lnTo>
                  <a:cubicBezTo>
                    <a:pt x="309525" y="403045"/>
                    <a:pt x="305614" y="427299"/>
                    <a:pt x="297239" y="442825"/>
                  </a:cubicBezTo>
                  <a:cubicBezTo>
                    <a:pt x="288865" y="458350"/>
                    <a:pt x="272711" y="466039"/>
                    <a:pt x="248778" y="465890"/>
                  </a:cubicBezTo>
                  <a:cubicBezTo>
                    <a:pt x="228182" y="465847"/>
                    <a:pt x="213260" y="459561"/>
                    <a:pt x="204014" y="447030"/>
                  </a:cubicBezTo>
                  <a:cubicBezTo>
                    <a:pt x="194768" y="434499"/>
                    <a:pt x="189285" y="415979"/>
                    <a:pt x="187563" y="391470"/>
                  </a:cubicBezTo>
                  <a:lnTo>
                    <a:pt x="51121" y="391470"/>
                  </a:lnTo>
                  <a:lnTo>
                    <a:pt x="54990" y="413080"/>
                  </a:lnTo>
                  <a:lnTo>
                    <a:pt x="45982" y="402162"/>
                  </a:lnTo>
                  <a:cubicBezTo>
                    <a:pt x="16951" y="359191"/>
                    <a:pt x="0" y="307389"/>
                    <a:pt x="0" y="251627"/>
                  </a:cubicBezTo>
                  <a:cubicBezTo>
                    <a:pt x="0" y="140104"/>
                    <a:pt x="67805" y="44418"/>
                    <a:pt x="164440" y="3545"/>
                  </a:cubicBezTo>
                  <a:lnTo>
                    <a:pt x="175860"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7" name="文本框 6">
              <a:extLst>
                <a:ext uri="{FF2B5EF4-FFF2-40B4-BE49-F238E27FC236}">
                  <a16:creationId xmlns:a16="http://schemas.microsoft.com/office/drawing/2014/main" id="{9795A6DF-2667-4829-87F0-81ECF538E663}"/>
                </a:ext>
              </a:extLst>
            </p:cNvPr>
            <p:cNvSpPr txBox="1"/>
            <p:nvPr/>
          </p:nvSpPr>
          <p:spPr>
            <a:xfrm>
              <a:off x="6433000" y="4560323"/>
              <a:ext cx="218307" cy="442188"/>
            </a:xfrm>
            <a:custGeom>
              <a:avLst/>
              <a:gdLst/>
              <a:ahLst/>
              <a:cxnLst/>
              <a:rect l="l" t="t" r="r" b="b"/>
              <a:pathLst>
                <a:path w="218307" h="442188">
                  <a:moveTo>
                    <a:pt x="80035" y="0"/>
                  </a:moveTo>
                  <a:lnTo>
                    <a:pt x="99602" y="10620"/>
                  </a:lnTo>
                  <a:cubicBezTo>
                    <a:pt x="171220" y="59005"/>
                    <a:pt x="218307" y="140943"/>
                    <a:pt x="218307" y="233878"/>
                  </a:cubicBezTo>
                  <a:cubicBezTo>
                    <a:pt x="218307" y="308227"/>
                    <a:pt x="188171" y="375537"/>
                    <a:pt x="139448" y="424259"/>
                  </a:cubicBezTo>
                  <a:lnTo>
                    <a:pt x="117719" y="442188"/>
                  </a:lnTo>
                  <a:lnTo>
                    <a:pt x="127280" y="355371"/>
                  </a:lnTo>
                  <a:lnTo>
                    <a:pt x="127280" y="311534"/>
                  </a:lnTo>
                  <a:cubicBezTo>
                    <a:pt x="126940" y="267315"/>
                    <a:pt x="115655" y="228066"/>
                    <a:pt x="93423" y="193787"/>
                  </a:cubicBezTo>
                  <a:cubicBezTo>
                    <a:pt x="71192" y="159508"/>
                    <a:pt x="40051" y="138609"/>
                    <a:pt x="0" y="131090"/>
                  </a:cubicBezTo>
                  <a:lnTo>
                    <a:pt x="80035"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grpSp>
      <p:sp>
        <p:nvSpPr>
          <p:cNvPr id="8" name="文本框 7">
            <a:extLst>
              <a:ext uri="{FF2B5EF4-FFF2-40B4-BE49-F238E27FC236}">
                <a16:creationId xmlns:a16="http://schemas.microsoft.com/office/drawing/2014/main" id="{6F9AC36D-1143-44B6-A0D5-8FC74E1F3481}"/>
              </a:ext>
            </a:extLst>
          </p:cNvPr>
          <p:cNvSpPr txBox="1"/>
          <p:nvPr/>
        </p:nvSpPr>
        <p:spPr>
          <a:xfrm>
            <a:off x="574082" y="177085"/>
            <a:ext cx="937223" cy="369332"/>
          </a:xfrm>
          <a:prstGeom prst="rect">
            <a:avLst/>
          </a:prstGeom>
          <a:noFill/>
        </p:spPr>
        <p:txBody>
          <a:bodyPr wrap="square" rtlCol="0">
            <a:spAutoFit/>
          </a:bodyPr>
          <a:lstStyle/>
          <a:p>
            <a:pPr>
              <a:defRPr/>
            </a:pPr>
            <a:r>
              <a:rPr lang="en-US" altLang="zh-CN" dirty="0">
                <a:solidFill>
                  <a:srgbClr val="2BB7B3"/>
                </a:solidFill>
                <a:latin typeface="思源黑体 CN Regular" panose="020B0500000000000000" pitchFamily="34" charset="-122"/>
                <a:ea typeface="思源黑体 CN Regular" panose="020B0500000000000000" pitchFamily="34" charset="-122"/>
                <a:cs typeface="+mn-ea"/>
                <a:sym typeface="+mn-lt"/>
              </a:rPr>
              <a:t>Result</a:t>
            </a:r>
            <a:endParaRPr lang="zh-CN" altLang="en-US" dirty="0">
              <a:solidFill>
                <a:srgbClr val="2BB7B3"/>
              </a:solidFill>
              <a:latin typeface="思源黑体 CN Regular" panose="020B0500000000000000" pitchFamily="34" charset="-122"/>
              <a:ea typeface="思源黑体 CN Regular" panose="020B0500000000000000" pitchFamily="34" charset="-122"/>
              <a:cs typeface="+mn-ea"/>
            </a:endParaRPr>
          </a:p>
        </p:txBody>
      </p:sp>
    </p:spTree>
    <p:extLst>
      <p:ext uri="{BB962C8B-B14F-4D97-AF65-F5344CB8AC3E}">
        <p14:creationId xmlns:p14="http://schemas.microsoft.com/office/powerpoint/2010/main" val="3902333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669CF62-5743-429E-8CE0-99BA39C3E41C}"/>
              </a:ext>
            </a:extLst>
          </p:cNvPr>
          <p:cNvPicPr>
            <a:picLocks noChangeAspect="1"/>
          </p:cNvPicPr>
          <p:nvPr/>
        </p:nvPicPr>
        <p:blipFill>
          <a:blip r:embed="rId2"/>
          <a:stretch>
            <a:fillRect/>
          </a:stretch>
        </p:blipFill>
        <p:spPr>
          <a:xfrm>
            <a:off x="1159140" y="752782"/>
            <a:ext cx="9873720" cy="4742835"/>
          </a:xfrm>
          <a:prstGeom prst="rect">
            <a:avLst/>
          </a:prstGeom>
        </p:spPr>
      </p:pic>
      <p:pic>
        <p:nvPicPr>
          <p:cNvPr id="4" name="图形 31">
            <a:extLst>
              <a:ext uri="{FF2B5EF4-FFF2-40B4-BE49-F238E27FC236}">
                <a16:creationId xmlns:a16="http://schemas.microsoft.com/office/drawing/2014/main" id="{C3DDE151-5E13-477B-8771-1E0AA9AD46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75750" y="5751256"/>
            <a:ext cx="3057110" cy="561730"/>
          </a:xfrm>
          <a:prstGeom prst="rect">
            <a:avLst/>
          </a:prstGeom>
        </p:spPr>
      </p:pic>
    </p:spTree>
    <p:extLst>
      <p:ext uri="{BB962C8B-B14F-4D97-AF65-F5344CB8AC3E}">
        <p14:creationId xmlns:p14="http://schemas.microsoft.com/office/powerpoint/2010/main" val="889195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形状 10">
            <a:extLst>
              <a:ext uri="{FF2B5EF4-FFF2-40B4-BE49-F238E27FC236}">
                <a16:creationId xmlns:a16="http://schemas.microsoft.com/office/drawing/2014/main" id="{C03B873C-5239-4E3C-98FD-3114DC3716EA}"/>
              </a:ext>
            </a:extLst>
          </p:cNvPr>
          <p:cNvSpPr/>
          <p:nvPr/>
        </p:nvSpPr>
        <p:spPr>
          <a:xfrm>
            <a:off x="0" y="4051497"/>
            <a:ext cx="12192000" cy="2806502"/>
          </a:xfrm>
          <a:custGeom>
            <a:avLst/>
            <a:gdLst>
              <a:gd name="connsiteX0" fmla="*/ 12192000 w 12192000"/>
              <a:gd name="connsiteY0" fmla="*/ 0 h 2806502"/>
              <a:gd name="connsiteX1" fmla="*/ 12192000 w 12192000"/>
              <a:gd name="connsiteY1" fmla="*/ 2806502 h 2806502"/>
              <a:gd name="connsiteX2" fmla="*/ 0 w 12192000"/>
              <a:gd name="connsiteY2" fmla="*/ 2806502 h 2806502"/>
              <a:gd name="connsiteX3" fmla="*/ 0 w 12192000"/>
              <a:gd name="connsiteY3" fmla="*/ 1 h 2806502"/>
              <a:gd name="connsiteX4" fmla="*/ 213360 w 12192000"/>
              <a:gd name="connsiteY4" fmla="*/ 93931 h 2806502"/>
              <a:gd name="connsiteX5" fmla="*/ 6095999 w 12192000"/>
              <a:gd name="connsiteY5" fmla="*/ 930468 h 2806502"/>
              <a:gd name="connsiteX6" fmla="*/ 11978638 w 12192000"/>
              <a:gd name="connsiteY6" fmla="*/ 93931 h 280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806502">
                <a:moveTo>
                  <a:pt x="12192000" y="0"/>
                </a:moveTo>
                <a:lnTo>
                  <a:pt x="12192000" y="2806502"/>
                </a:lnTo>
                <a:lnTo>
                  <a:pt x="0" y="2806502"/>
                </a:lnTo>
                <a:lnTo>
                  <a:pt x="0" y="1"/>
                </a:lnTo>
                <a:lnTo>
                  <a:pt x="213360" y="93931"/>
                </a:lnTo>
                <a:cubicBezTo>
                  <a:pt x="1488243" y="598638"/>
                  <a:pt x="3647231" y="930468"/>
                  <a:pt x="6095999" y="930468"/>
                </a:cubicBezTo>
                <a:cubicBezTo>
                  <a:pt x="8544768" y="930468"/>
                  <a:pt x="10703755" y="598638"/>
                  <a:pt x="11978638" y="93931"/>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5" name="图形 4">
            <a:extLst>
              <a:ext uri="{FF2B5EF4-FFF2-40B4-BE49-F238E27FC236}">
                <a16:creationId xmlns:a16="http://schemas.microsoft.com/office/drawing/2014/main" id="{76C0C5F1-6ED0-4358-84BD-2FA9660FFB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67445" y="5746995"/>
            <a:ext cx="3057110" cy="561730"/>
          </a:xfrm>
          <a:prstGeom prst="rect">
            <a:avLst/>
          </a:prstGeom>
        </p:spPr>
      </p:pic>
      <p:pic>
        <p:nvPicPr>
          <p:cNvPr id="8" name="图形 7">
            <a:extLst>
              <a:ext uri="{FF2B5EF4-FFF2-40B4-BE49-F238E27FC236}">
                <a16:creationId xmlns:a16="http://schemas.microsoft.com/office/drawing/2014/main" id="{E787B47C-48FD-4D04-9C4B-0A1CD401B7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79497" y="3306938"/>
            <a:ext cx="1213326" cy="2072638"/>
          </a:xfrm>
          <a:prstGeom prst="rect">
            <a:avLst/>
          </a:prstGeom>
        </p:spPr>
      </p:pic>
      <p:pic>
        <p:nvPicPr>
          <p:cNvPr id="12" name="图形 11">
            <a:extLst>
              <a:ext uri="{FF2B5EF4-FFF2-40B4-BE49-F238E27FC236}">
                <a16:creationId xmlns:a16="http://schemas.microsoft.com/office/drawing/2014/main" id="{DC4F58E7-D651-4AB4-BA9E-471C8624A38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03917" y="5898714"/>
            <a:ext cx="499982" cy="681482"/>
          </a:xfrm>
          <a:prstGeom prst="rect">
            <a:avLst/>
          </a:prstGeom>
        </p:spPr>
      </p:pic>
      <p:pic>
        <p:nvPicPr>
          <p:cNvPr id="13" name="图形 12">
            <a:extLst>
              <a:ext uri="{FF2B5EF4-FFF2-40B4-BE49-F238E27FC236}">
                <a16:creationId xmlns:a16="http://schemas.microsoft.com/office/drawing/2014/main" id="{9040D8EB-7B68-4BB5-BEF6-BCD26E1511C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186160" y="5425296"/>
            <a:ext cx="822962" cy="702444"/>
          </a:xfrm>
          <a:prstGeom prst="rect">
            <a:avLst/>
          </a:prstGeom>
        </p:spPr>
      </p:pic>
      <p:pic>
        <p:nvPicPr>
          <p:cNvPr id="14" name="图形 13">
            <a:extLst>
              <a:ext uri="{FF2B5EF4-FFF2-40B4-BE49-F238E27FC236}">
                <a16:creationId xmlns:a16="http://schemas.microsoft.com/office/drawing/2014/main" id="{FAD80F88-5AA4-4C72-A571-8227BB82B7F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22304" y="5425296"/>
            <a:ext cx="767874" cy="1194974"/>
          </a:xfrm>
          <a:prstGeom prst="rect">
            <a:avLst/>
          </a:prstGeom>
        </p:spPr>
      </p:pic>
      <p:pic>
        <p:nvPicPr>
          <p:cNvPr id="15" name="图形 14">
            <a:extLst>
              <a:ext uri="{FF2B5EF4-FFF2-40B4-BE49-F238E27FC236}">
                <a16:creationId xmlns:a16="http://schemas.microsoft.com/office/drawing/2014/main" id="{57A2729C-2C6C-4710-AC8B-2B7539AB6AC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69818" y="2389912"/>
            <a:ext cx="1591871" cy="2742095"/>
          </a:xfrm>
          <a:prstGeom prst="rect">
            <a:avLst/>
          </a:prstGeom>
        </p:spPr>
      </p:pic>
      <p:pic>
        <p:nvPicPr>
          <p:cNvPr id="16" name="图形 15">
            <a:extLst>
              <a:ext uri="{FF2B5EF4-FFF2-40B4-BE49-F238E27FC236}">
                <a16:creationId xmlns:a16="http://schemas.microsoft.com/office/drawing/2014/main" id="{97E2AD15-5811-4722-9B0A-DF3E7B0E981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18321618">
            <a:off x="2339013" y="5912547"/>
            <a:ext cx="281693" cy="479639"/>
          </a:xfrm>
          <a:prstGeom prst="rect">
            <a:avLst/>
          </a:prstGeom>
        </p:spPr>
      </p:pic>
      <p:sp>
        <p:nvSpPr>
          <p:cNvPr id="17" name="任意多边形: 形状 16">
            <a:extLst>
              <a:ext uri="{FF2B5EF4-FFF2-40B4-BE49-F238E27FC236}">
                <a16:creationId xmlns:a16="http://schemas.microsoft.com/office/drawing/2014/main" id="{CA797C83-2C37-4167-84DD-AE0D7EACB1B8}"/>
              </a:ext>
            </a:extLst>
          </p:cNvPr>
          <p:cNvSpPr/>
          <p:nvPr/>
        </p:nvSpPr>
        <p:spPr>
          <a:xfrm rot="10800000">
            <a:off x="0" y="-1"/>
            <a:ext cx="12192000" cy="1070144"/>
          </a:xfrm>
          <a:custGeom>
            <a:avLst/>
            <a:gdLst>
              <a:gd name="connsiteX0" fmla="*/ 12192000 w 12192000"/>
              <a:gd name="connsiteY0" fmla="*/ 0 h 2806502"/>
              <a:gd name="connsiteX1" fmla="*/ 12192000 w 12192000"/>
              <a:gd name="connsiteY1" fmla="*/ 2806502 h 2806502"/>
              <a:gd name="connsiteX2" fmla="*/ 0 w 12192000"/>
              <a:gd name="connsiteY2" fmla="*/ 2806502 h 2806502"/>
              <a:gd name="connsiteX3" fmla="*/ 0 w 12192000"/>
              <a:gd name="connsiteY3" fmla="*/ 1 h 2806502"/>
              <a:gd name="connsiteX4" fmla="*/ 213360 w 12192000"/>
              <a:gd name="connsiteY4" fmla="*/ 93931 h 2806502"/>
              <a:gd name="connsiteX5" fmla="*/ 6095999 w 12192000"/>
              <a:gd name="connsiteY5" fmla="*/ 930468 h 2806502"/>
              <a:gd name="connsiteX6" fmla="*/ 11978638 w 12192000"/>
              <a:gd name="connsiteY6" fmla="*/ 93931 h 280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806502">
                <a:moveTo>
                  <a:pt x="12192000" y="0"/>
                </a:moveTo>
                <a:lnTo>
                  <a:pt x="12192000" y="2806502"/>
                </a:lnTo>
                <a:lnTo>
                  <a:pt x="0" y="2806502"/>
                </a:lnTo>
                <a:lnTo>
                  <a:pt x="0" y="1"/>
                </a:lnTo>
                <a:lnTo>
                  <a:pt x="213360" y="93931"/>
                </a:lnTo>
                <a:cubicBezTo>
                  <a:pt x="1488243" y="598638"/>
                  <a:pt x="3647231" y="930468"/>
                  <a:pt x="6095999" y="930468"/>
                </a:cubicBezTo>
                <a:cubicBezTo>
                  <a:pt x="8544768" y="930468"/>
                  <a:pt x="10703755" y="598638"/>
                  <a:pt x="11978638" y="93931"/>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 name="文本框 17">
            <a:extLst>
              <a:ext uri="{FF2B5EF4-FFF2-40B4-BE49-F238E27FC236}">
                <a16:creationId xmlns:a16="http://schemas.microsoft.com/office/drawing/2014/main" id="{29A56C40-082E-4934-AFCE-E08BEA6B2AD8}"/>
              </a:ext>
            </a:extLst>
          </p:cNvPr>
          <p:cNvSpPr txBox="1"/>
          <p:nvPr/>
        </p:nvSpPr>
        <p:spPr>
          <a:xfrm>
            <a:off x="2262270" y="775145"/>
            <a:ext cx="7816645" cy="4401205"/>
          </a:xfrm>
          <a:prstGeom prst="rect">
            <a:avLst/>
          </a:prstGeom>
          <a:noFill/>
        </p:spPr>
        <p:txBody>
          <a:bodyPr wrap="square">
            <a:spAutoFit/>
          </a:bodyPr>
          <a:lstStyle/>
          <a:p>
            <a:pPr indent="457200"/>
            <a:r>
              <a:rPr lang="en-US" altLang="zh-CN" sz="2000" dirty="0">
                <a:solidFill>
                  <a:schemeClr val="accent1"/>
                </a:solidFill>
                <a:latin typeface="Times" panose="02020603050405020304" pitchFamily="18" charset="0"/>
              </a:rPr>
              <a:t>This study have investigated the potential of the PRISMA satellite imaging spectroscopy mission to map strong methane plumes.</a:t>
            </a:r>
          </a:p>
          <a:p>
            <a:pPr indent="457200"/>
            <a:endParaRPr lang="en-US" altLang="zh-CN" sz="2000" dirty="0">
              <a:solidFill>
                <a:schemeClr val="accent1"/>
              </a:solidFill>
              <a:latin typeface="Times" panose="02020603050405020304" pitchFamily="18" charset="0"/>
            </a:endParaRPr>
          </a:p>
          <a:p>
            <a:pPr indent="457200"/>
            <a:r>
              <a:rPr lang="en-US" altLang="zh-CN" sz="2000" dirty="0">
                <a:solidFill>
                  <a:schemeClr val="accent1"/>
                </a:solidFill>
                <a:latin typeface="Times" panose="02020603050405020304" pitchFamily="18" charset="0"/>
              </a:rPr>
              <a:t>The results from this analysis confirm the strong dependence of the ΔXCH4 retrieval performance on the surface type.</a:t>
            </a:r>
          </a:p>
          <a:p>
            <a:pPr indent="457200"/>
            <a:endParaRPr lang="en-US" altLang="zh-CN" sz="2000" dirty="0">
              <a:solidFill>
                <a:schemeClr val="accent1"/>
              </a:solidFill>
              <a:latin typeface="Times" panose="02020603050405020304" pitchFamily="18" charset="0"/>
            </a:endParaRPr>
          </a:p>
          <a:p>
            <a:pPr indent="457200"/>
            <a:r>
              <a:rPr lang="en-US" altLang="zh-CN" sz="2000" dirty="0">
                <a:solidFill>
                  <a:schemeClr val="accent1"/>
                </a:solidFill>
                <a:latin typeface="Times" panose="02020603050405020304" pitchFamily="18" charset="0"/>
              </a:rPr>
              <a:t> The reduction of the high number of false positives in ΔXCH4 maps is critical for the broad application of PRISMA data for methane mapping. </a:t>
            </a:r>
          </a:p>
          <a:p>
            <a:pPr indent="457200"/>
            <a:endParaRPr lang="en-US" altLang="zh-CN" sz="2000" dirty="0">
              <a:solidFill>
                <a:schemeClr val="accent1"/>
              </a:solidFill>
              <a:latin typeface="Times" panose="02020603050405020304" pitchFamily="18" charset="0"/>
            </a:endParaRPr>
          </a:p>
          <a:p>
            <a:pPr indent="457200"/>
            <a:r>
              <a:rPr lang="en-US" altLang="zh-CN" sz="2000" dirty="0">
                <a:solidFill>
                  <a:schemeClr val="accent1"/>
                </a:solidFill>
                <a:latin typeface="Times" panose="02020603050405020304" pitchFamily="18" charset="0"/>
              </a:rPr>
              <a:t>Retrieval approaches exploiting spectral information from other parts of the broad spectrum window sampled by PRISMA, for example from the weaker methane absorption at 1700 nm, could help reduce the impact of the background surface. </a:t>
            </a:r>
          </a:p>
          <a:p>
            <a:pPr indent="457200"/>
            <a:endParaRPr lang="zh-CN" altLang="en-US" sz="2000" dirty="0">
              <a:solidFill>
                <a:schemeClr val="accent1"/>
              </a:solidFill>
              <a:latin typeface="Times" panose="02020603050405020304" pitchFamily="18" charset="0"/>
            </a:endParaRPr>
          </a:p>
        </p:txBody>
      </p:sp>
      <p:grpSp>
        <p:nvGrpSpPr>
          <p:cNvPr id="19" name="组合 18">
            <a:extLst>
              <a:ext uri="{FF2B5EF4-FFF2-40B4-BE49-F238E27FC236}">
                <a16:creationId xmlns:a16="http://schemas.microsoft.com/office/drawing/2014/main" id="{18EE4F29-8A44-40A3-83B9-4D15679A35E5}"/>
              </a:ext>
            </a:extLst>
          </p:cNvPr>
          <p:cNvGrpSpPr/>
          <p:nvPr/>
        </p:nvGrpSpPr>
        <p:grpSpPr>
          <a:xfrm>
            <a:off x="0" y="0"/>
            <a:ext cx="538479" cy="642290"/>
            <a:chOff x="8367622" y="4421151"/>
            <a:chExt cx="538479" cy="642290"/>
          </a:xfrm>
        </p:grpSpPr>
        <p:sp>
          <p:nvSpPr>
            <p:cNvPr id="20" name="文本框 19">
              <a:extLst>
                <a:ext uri="{FF2B5EF4-FFF2-40B4-BE49-F238E27FC236}">
                  <a16:creationId xmlns:a16="http://schemas.microsoft.com/office/drawing/2014/main" id="{5E2EFE63-B82D-4F34-8090-974BFA3CE53F}"/>
                </a:ext>
              </a:extLst>
            </p:cNvPr>
            <p:cNvSpPr txBox="1"/>
            <p:nvPr/>
          </p:nvSpPr>
          <p:spPr>
            <a:xfrm>
              <a:off x="8404153" y="4421151"/>
              <a:ext cx="459521" cy="640268"/>
            </a:xfrm>
            <a:custGeom>
              <a:avLst/>
              <a:gdLst>
                <a:gd name="connsiteX0" fmla="*/ 130454 w 459521"/>
                <a:gd name="connsiteY0" fmla="*/ 0 h 640268"/>
                <a:gd name="connsiteX1" fmla="*/ 265991 w 459521"/>
                <a:gd name="connsiteY1" fmla="*/ 0 h 640268"/>
                <a:gd name="connsiteX2" fmla="*/ 236036 w 459521"/>
                <a:gd name="connsiteY2" fmla="*/ 107955 h 640268"/>
                <a:gd name="connsiteX3" fmla="*/ 235009 w 459521"/>
                <a:gd name="connsiteY3" fmla="*/ 107852 h 640268"/>
                <a:gd name="connsiteX4" fmla="*/ 147781 w 459521"/>
                <a:gd name="connsiteY4" fmla="*/ 422206 h 640268"/>
                <a:gd name="connsiteX5" fmla="*/ 254792 w 459521"/>
                <a:gd name="connsiteY5" fmla="*/ 422206 h 640268"/>
                <a:gd name="connsiteX6" fmla="*/ 276174 w 459521"/>
                <a:gd name="connsiteY6" fmla="*/ 205121 h 640268"/>
                <a:gd name="connsiteX7" fmla="*/ 386140 w 459521"/>
                <a:gd name="connsiteY7" fmla="*/ 205121 h 640268"/>
                <a:gd name="connsiteX8" fmla="*/ 386140 w 459521"/>
                <a:gd name="connsiteY8" fmla="*/ 422206 h 640268"/>
                <a:gd name="connsiteX9" fmla="*/ 459521 w 459521"/>
                <a:gd name="connsiteY9" fmla="*/ 422206 h 640268"/>
                <a:gd name="connsiteX10" fmla="*/ 459521 w 459521"/>
                <a:gd name="connsiteY10" fmla="*/ 517036 h 640268"/>
                <a:gd name="connsiteX11" fmla="*/ 455967 w 459521"/>
                <a:gd name="connsiteY11" fmla="*/ 523584 h 640268"/>
                <a:gd name="connsiteX12" fmla="*/ 437127 w 459521"/>
                <a:gd name="connsiteY12" fmla="*/ 546417 h 640268"/>
                <a:gd name="connsiteX13" fmla="*/ 386140 w 459521"/>
                <a:gd name="connsiteY13" fmla="*/ 546417 h 640268"/>
                <a:gd name="connsiteX14" fmla="*/ 386140 w 459521"/>
                <a:gd name="connsiteY14" fmla="*/ 593918 h 640268"/>
                <a:gd name="connsiteX15" fmla="*/ 383244 w 459521"/>
                <a:gd name="connsiteY15" fmla="*/ 596307 h 640268"/>
                <a:gd name="connsiteX16" fmla="*/ 286970 w 459521"/>
                <a:gd name="connsiteY16" fmla="*/ 636819 h 640268"/>
                <a:gd name="connsiteX17" fmla="*/ 252756 w 459521"/>
                <a:gd name="connsiteY17" fmla="*/ 640268 h 640268"/>
                <a:gd name="connsiteX18" fmla="*/ 252756 w 459521"/>
                <a:gd name="connsiteY18" fmla="*/ 546417 h 640268"/>
                <a:gd name="connsiteX19" fmla="*/ 28291 w 459521"/>
                <a:gd name="connsiteY19" fmla="*/ 546417 h 640268"/>
                <a:gd name="connsiteX20" fmla="*/ 9451 w 459521"/>
                <a:gd name="connsiteY20" fmla="*/ 523584 h 640268"/>
                <a:gd name="connsiteX21" fmla="*/ 0 w 459521"/>
                <a:gd name="connsiteY21" fmla="*/ 506172 h 640268"/>
                <a:gd name="connsiteX22" fmla="*/ 0 w 459521"/>
                <a:gd name="connsiteY22" fmla="*/ 473112 h 640268"/>
                <a:gd name="connsiteX23" fmla="*/ 89532 w 459521"/>
                <a:gd name="connsiteY23" fmla="*/ 145797 h 640268"/>
                <a:gd name="connsiteX24" fmla="*/ 90755 w 459521"/>
                <a:gd name="connsiteY24" fmla="*/ 145134 h 640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521" h="640268">
                  <a:moveTo>
                    <a:pt x="130454" y="0"/>
                  </a:moveTo>
                  <a:lnTo>
                    <a:pt x="265991" y="0"/>
                  </a:lnTo>
                  <a:lnTo>
                    <a:pt x="236036" y="107955"/>
                  </a:lnTo>
                  <a:lnTo>
                    <a:pt x="235009" y="107852"/>
                  </a:lnTo>
                  <a:lnTo>
                    <a:pt x="147781" y="422206"/>
                  </a:lnTo>
                  <a:lnTo>
                    <a:pt x="254792" y="422206"/>
                  </a:lnTo>
                  <a:lnTo>
                    <a:pt x="276174" y="205121"/>
                  </a:lnTo>
                  <a:lnTo>
                    <a:pt x="386140" y="205121"/>
                  </a:lnTo>
                  <a:lnTo>
                    <a:pt x="386140" y="422206"/>
                  </a:lnTo>
                  <a:lnTo>
                    <a:pt x="459521" y="422206"/>
                  </a:lnTo>
                  <a:lnTo>
                    <a:pt x="459521" y="517036"/>
                  </a:lnTo>
                  <a:lnTo>
                    <a:pt x="455967" y="523584"/>
                  </a:lnTo>
                  <a:lnTo>
                    <a:pt x="437127" y="546417"/>
                  </a:lnTo>
                  <a:lnTo>
                    <a:pt x="386140" y="546417"/>
                  </a:lnTo>
                  <a:lnTo>
                    <a:pt x="386140" y="593918"/>
                  </a:lnTo>
                  <a:lnTo>
                    <a:pt x="383244" y="596307"/>
                  </a:lnTo>
                  <a:cubicBezTo>
                    <a:pt x="354596" y="615661"/>
                    <a:pt x="322024" y="629646"/>
                    <a:pt x="286970" y="636819"/>
                  </a:cubicBezTo>
                  <a:lnTo>
                    <a:pt x="252756" y="640268"/>
                  </a:lnTo>
                  <a:lnTo>
                    <a:pt x="252756" y="546417"/>
                  </a:lnTo>
                  <a:lnTo>
                    <a:pt x="28291" y="546417"/>
                  </a:lnTo>
                  <a:lnTo>
                    <a:pt x="9451" y="523584"/>
                  </a:lnTo>
                  <a:lnTo>
                    <a:pt x="0" y="506172"/>
                  </a:lnTo>
                  <a:lnTo>
                    <a:pt x="0" y="473112"/>
                  </a:lnTo>
                  <a:lnTo>
                    <a:pt x="89532" y="145797"/>
                  </a:lnTo>
                  <a:lnTo>
                    <a:pt x="90755" y="145134"/>
                  </a:lnTo>
                  <a:close/>
                </a:path>
              </a:pathLst>
            </a:custGeom>
            <a:solidFill>
              <a:srgbClr val="ED6C0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21" name="文本框 20">
              <a:extLst>
                <a:ext uri="{FF2B5EF4-FFF2-40B4-BE49-F238E27FC236}">
                  <a16:creationId xmlns:a16="http://schemas.microsoft.com/office/drawing/2014/main" id="{44E9326A-3954-43DD-8C40-D79B93CFF603}"/>
                </a:ext>
              </a:extLst>
            </p:cNvPr>
            <p:cNvSpPr txBox="1"/>
            <p:nvPr/>
          </p:nvSpPr>
          <p:spPr>
            <a:xfrm>
              <a:off x="8551933" y="4525297"/>
              <a:ext cx="354168" cy="412891"/>
            </a:xfrm>
            <a:custGeom>
              <a:avLst/>
              <a:gdLst/>
              <a:ahLst/>
              <a:cxnLst/>
              <a:rect l="l" t="t" r="r" b="b"/>
              <a:pathLst>
                <a:path w="354168" h="412891">
                  <a:moveTo>
                    <a:pt x="88256" y="0"/>
                  </a:moveTo>
                  <a:lnTo>
                    <a:pt x="139189" y="5134"/>
                  </a:lnTo>
                  <a:cubicBezTo>
                    <a:pt x="261877" y="30240"/>
                    <a:pt x="354168" y="138794"/>
                    <a:pt x="354168" y="268904"/>
                  </a:cubicBezTo>
                  <a:cubicBezTo>
                    <a:pt x="354168" y="306078"/>
                    <a:pt x="346634" y="341493"/>
                    <a:pt x="333010" y="373704"/>
                  </a:cubicBezTo>
                  <a:lnTo>
                    <a:pt x="311740" y="412891"/>
                  </a:lnTo>
                  <a:lnTo>
                    <a:pt x="311740" y="318061"/>
                  </a:lnTo>
                  <a:lnTo>
                    <a:pt x="238359" y="318061"/>
                  </a:lnTo>
                  <a:lnTo>
                    <a:pt x="238359" y="100976"/>
                  </a:lnTo>
                  <a:lnTo>
                    <a:pt x="128393" y="100976"/>
                  </a:lnTo>
                  <a:lnTo>
                    <a:pt x="107011" y="318061"/>
                  </a:lnTo>
                  <a:lnTo>
                    <a:pt x="0" y="318061"/>
                  </a:lnTo>
                  <a:lnTo>
                    <a:pt x="88256"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22" name="文本框 21">
              <a:extLst>
                <a:ext uri="{FF2B5EF4-FFF2-40B4-BE49-F238E27FC236}">
                  <a16:creationId xmlns:a16="http://schemas.microsoft.com/office/drawing/2014/main" id="{94BC5812-84CA-45D8-8BDB-6D459F4D9771}"/>
                </a:ext>
              </a:extLst>
            </p:cNvPr>
            <p:cNvSpPr txBox="1"/>
            <p:nvPr/>
          </p:nvSpPr>
          <p:spPr>
            <a:xfrm>
              <a:off x="8367622" y="4566949"/>
              <a:ext cx="126063" cy="360375"/>
            </a:xfrm>
            <a:custGeom>
              <a:avLst/>
              <a:gdLst/>
              <a:ahLst/>
              <a:cxnLst/>
              <a:rect l="l" t="t" r="r" b="b"/>
              <a:pathLst>
                <a:path w="126063" h="360375">
                  <a:moveTo>
                    <a:pt x="126063" y="0"/>
                  </a:moveTo>
                  <a:lnTo>
                    <a:pt x="36531" y="327315"/>
                  </a:lnTo>
                  <a:lnTo>
                    <a:pt x="36531" y="360375"/>
                  </a:lnTo>
                  <a:lnTo>
                    <a:pt x="21158" y="332052"/>
                  </a:lnTo>
                  <a:cubicBezTo>
                    <a:pt x="7534" y="299841"/>
                    <a:pt x="0" y="264426"/>
                    <a:pt x="0" y="227252"/>
                  </a:cubicBezTo>
                  <a:cubicBezTo>
                    <a:pt x="0" y="134317"/>
                    <a:pt x="47087" y="52379"/>
                    <a:pt x="118705" y="3994"/>
                  </a:cubicBezTo>
                  <a:lnTo>
                    <a:pt x="126063"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23" name="文本框 22">
              <a:extLst>
                <a:ext uri="{FF2B5EF4-FFF2-40B4-BE49-F238E27FC236}">
                  <a16:creationId xmlns:a16="http://schemas.microsoft.com/office/drawing/2014/main" id="{79BB9ECB-CFF6-4B9B-8181-8B203D0AE0FE}"/>
                </a:ext>
              </a:extLst>
            </p:cNvPr>
            <p:cNvSpPr txBox="1"/>
            <p:nvPr/>
          </p:nvSpPr>
          <p:spPr>
            <a:xfrm>
              <a:off x="8432444" y="4967569"/>
              <a:ext cx="224465" cy="95872"/>
            </a:xfrm>
            <a:custGeom>
              <a:avLst/>
              <a:gdLst/>
              <a:ahLst/>
              <a:cxnLst/>
              <a:rect l="l" t="t" r="r" b="b"/>
              <a:pathLst>
                <a:path w="224465" h="95872">
                  <a:moveTo>
                    <a:pt x="0" y="0"/>
                  </a:moveTo>
                  <a:lnTo>
                    <a:pt x="224465" y="0"/>
                  </a:lnTo>
                  <a:lnTo>
                    <a:pt x="224465" y="93851"/>
                  </a:lnTo>
                  <a:lnTo>
                    <a:pt x="204418" y="95872"/>
                  </a:lnTo>
                  <a:cubicBezTo>
                    <a:pt x="130069" y="95872"/>
                    <a:pt x="62759" y="65736"/>
                    <a:pt x="14037" y="17013"/>
                  </a:cubicBezTo>
                  <a:lnTo>
                    <a:pt x="0"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24" name="文本框 23">
              <a:extLst>
                <a:ext uri="{FF2B5EF4-FFF2-40B4-BE49-F238E27FC236}">
                  <a16:creationId xmlns:a16="http://schemas.microsoft.com/office/drawing/2014/main" id="{4BACC9BB-A0EA-43B8-B908-A0DE0A4A4315}"/>
                </a:ext>
              </a:extLst>
            </p:cNvPr>
            <p:cNvSpPr txBox="1"/>
            <p:nvPr/>
          </p:nvSpPr>
          <p:spPr>
            <a:xfrm>
              <a:off x="8790293" y="4967569"/>
              <a:ext cx="50987" cy="47501"/>
            </a:xfrm>
            <a:custGeom>
              <a:avLst/>
              <a:gdLst/>
              <a:ahLst/>
              <a:cxnLst/>
              <a:rect l="l" t="t" r="r" b="b"/>
              <a:pathLst>
                <a:path w="50987" h="47501">
                  <a:moveTo>
                    <a:pt x="0" y="0"/>
                  </a:moveTo>
                  <a:lnTo>
                    <a:pt x="50987" y="0"/>
                  </a:lnTo>
                  <a:lnTo>
                    <a:pt x="36950" y="17013"/>
                  </a:lnTo>
                  <a:lnTo>
                    <a:pt x="0" y="47501"/>
                  </a:lnTo>
                  <a:lnTo>
                    <a:pt x="0" y="0"/>
                  </a:lnTo>
                  <a:close/>
                </a:path>
              </a:pathLst>
            </a:custGeom>
            <a:solidFill>
              <a:srgbClr val="2F2E4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grpSp>
      <p:sp>
        <p:nvSpPr>
          <p:cNvPr id="25" name="文本框 24">
            <a:extLst>
              <a:ext uri="{FF2B5EF4-FFF2-40B4-BE49-F238E27FC236}">
                <a16:creationId xmlns:a16="http://schemas.microsoft.com/office/drawing/2014/main" id="{71209E8F-707A-46E1-B3A2-86B86EC96C00}"/>
              </a:ext>
            </a:extLst>
          </p:cNvPr>
          <p:cNvSpPr txBox="1"/>
          <p:nvPr/>
        </p:nvSpPr>
        <p:spPr>
          <a:xfrm>
            <a:off x="594085" y="127683"/>
            <a:ext cx="2713483" cy="369332"/>
          </a:xfrm>
          <a:prstGeom prst="rect">
            <a:avLst/>
          </a:prstGeom>
          <a:noFill/>
        </p:spPr>
        <p:txBody>
          <a:bodyPr wrap="square" rtlCol="0">
            <a:spAutoFit/>
          </a:bodyPr>
          <a:lstStyle/>
          <a:p>
            <a:pPr>
              <a:defRPr/>
            </a:pPr>
            <a:r>
              <a:rPr lang="en-US" altLang="zh-CN" dirty="0">
                <a:solidFill>
                  <a:srgbClr val="2BB7B3"/>
                </a:solidFill>
                <a:latin typeface="思源黑体 CN Regular" panose="020B0500000000000000" pitchFamily="34" charset="-122"/>
                <a:ea typeface="思源黑体 CN Regular" panose="020B0500000000000000" pitchFamily="34" charset="-122"/>
                <a:cs typeface="+mn-ea"/>
                <a:sym typeface="+mn-lt"/>
              </a:rPr>
              <a:t>Summary and outlook</a:t>
            </a:r>
            <a:endParaRPr lang="zh-CN" altLang="en-US" dirty="0">
              <a:solidFill>
                <a:srgbClr val="2BB7B3"/>
              </a:solidFill>
              <a:latin typeface="思源黑体 CN Regular" panose="020B0500000000000000" pitchFamily="34" charset="-122"/>
              <a:ea typeface="思源黑体 CN Regular" panose="020B0500000000000000" pitchFamily="34" charset="-122"/>
              <a:cs typeface="+mn-ea"/>
            </a:endParaRPr>
          </a:p>
        </p:txBody>
      </p:sp>
    </p:spTree>
    <p:extLst>
      <p:ext uri="{BB962C8B-B14F-4D97-AF65-F5344CB8AC3E}">
        <p14:creationId xmlns:p14="http://schemas.microsoft.com/office/powerpoint/2010/main" val="720668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形 10">
            <a:extLst>
              <a:ext uri="{FF2B5EF4-FFF2-40B4-BE49-F238E27FC236}">
                <a16:creationId xmlns:a16="http://schemas.microsoft.com/office/drawing/2014/main" id="{2196265E-BE18-4DBD-BF8C-C270D59D52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536" y="4697875"/>
            <a:ext cx="12214536" cy="2171700"/>
          </a:xfrm>
          <a:prstGeom prst="rect">
            <a:avLst/>
          </a:prstGeom>
        </p:spPr>
      </p:pic>
      <p:sp>
        <p:nvSpPr>
          <p:cNvPr id="6" name="文本框 5">
            <a:extLst>
              <a:ext uri="{FF2B5EF4-FFF2-40B4-BE49-F238E27FC236}">
                <a16:creationId xmlns:a16="http://schemas.microsoft.com/office/drawing/2014/main" id="{17EF117C-29D9-4D6A-95C3-F71232CF5D64}"/>
              </a:ext>
            </a:extLst>
          </p:cNvPr>
          <p:cNvSpPr txBox="1"/>
          <p:nvPr/>
        </p:nvSpPr>
        <p:spPr>
          <a:xfrm>
            <a:off x="6484933" y="2781769"/>
            <a:ext cx="282391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300" normalizeH="0" baseline="0" noProof="0" dirty="0">
                <a:ln>
                  <a:noFill/>
                </a:ln>
                <a:solidFill>
                  <a:srgbClr val="2F2E41"/>
                </a:solidFill>
                <a:effectLst/>
                <a:uLnTx/>
                <a:uFillTx/>
                <a:latin typeface="思源黑体 CN Bold" panose="020B0800000000000000" pitchFamily="34" charset="-122"/>
                <a:ea typeface="思源黑体 CN Bold" panose="020B0800000000000000" pitchFamily="34" charset="-122"/>
                <a:cs typeface="+mn-cs"/>
              </a:rPr>
              <a:t>Thank you</a:t>
            </a:r>
            <a:endParaRPr kumimoji="0" lang="zh-CN" altLang="en-US" sz="3600" b="0" i="0" u="none" strike="noStrike" kern="1200" cap="none" spc="300" normalizeH="0" baseline="0" noProof="0" dirty="0">
              <a:ln>
                <a:noFill/>
              </a:ln>
              <a:solidFill>
                <a:srgbClr val="2F2E41"/>
              </a:solidFill>
              <a:effectLst/>
              <a:uLnTx/>
              <a:uFillTx/>
              <a:latin typeface="思源黑体 CN Bold" panose="020B0800000000000000" pitchFamily="34" charset="-122"/>
              <a:ea typeface="思源黑体 CN Bold" panose="020B0800000000000000" pitchFamily="34" charset="-122"/>
              <a:cs typeface="+mn-cs"/>
            </a:endParaRPr>
          </a:p>
        </p:txBody>
      </p:sp>
      <p:sp>
        <p:nvSpPr>
          <p:cNvPr id="2" name="矩形 1">
            <a:extLst>
              <a:ext uri="{FF2B5EF4-FFF2-40B4-BE49-F238E27FC236}">
                <a16:creationId xmlns:a16="http://schemas.microsoft.com/office/drawing/2014/main" id="{1F16A234-D015-479F-A062-A61D12F26384}"/>
              </a:ext>
            </a:extLst>
          </p:cNvPr>
          <p:cNvSpPr/>
          <p:nvPr/>
        </p:nvSpPr>
        <p:spPr>
          <a:xfrm>
            <a:off x="6589105" y="3708221"/>
            <a:ext cx="1089660" cy="68580"/>
          </a:xfrm>
          <a:prstGeom prst="rect">
            <a:avLst/>
          </a:prstGeom>
          <a:solidFill>
            <a:srgbClr val="003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9" name="图形 8">
            <a:extLst>
              <a:ext uri="{FF2B5EF4-FFF2-40B4-BE49-F238E27FC236}">
                <a16:creationId xmlns:a16="http://schemas.microsoft.com/office/drawing/2014/main" id="{53AD9EF8-F0A6-41FE-846E-FCB70A4D18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18952" y="469432"/>
            <a:ext cx="3057110" cy="561730"/>
          </a:xfrm>
          <a:prstGeom prst="rect">
            <a:avLst/>
          </a:prstGeom>
        </p:spPr>
      </p:pic>
      <p:pic>
        <p:nvPicPr>
          <p:cNvPr id="5" name="图形 4">
            <a:extLst>
              <a:ext uri="{FF2B5EF4-FFF2-40B4-BE49-F238E27FC236}">
                <a16:creationId xmlns:a16="http://schemas.microsoft.com/office/drawing/2014/main" id="{85EE2197-ED6D-4265-AAFF-EA0D5398D2A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85808" y="925975"/>
            <a:ext cx="6299125" cy="5006050"/>
          </a:xfrm>
          <a:prstGeom prst="rect">
            <a:avLst/>
          </a:prstGeom>
        </p:spPr>
      </p:pic>
    </p:spTree>
    <p:extLst>
      <p:ext uri="{BB962C8B-B14F-4D97-AF65-F5344CB8AC3E}">
        <p14:creationId xmlns:p14="http://schemas.microsoft.com/office/powerpoint/2010/main" val="1887289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任意多边形: 形状 36">
            <a:extLst>
              <a:ext uri="{FF2B5EF4-FFF2-40B4-BE49-F238E27FC236}">
                <a16:creationId xmlns:a16="http://schemas.microsoft.com/office/drawing/2014/main" id="{365A6C8D-8B59-4E1A-8D93-28DE97DC2D08}"/>
              </a:ext>
            </a:extLst>
          </p:cNvPr>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 name="文本框 9">
            <a:extLst>
              <a:ext uri="{FF2B5EF4-FFF2-40B4-BE49-F238E27FC236}">
                <a16:creationId xmlns:a16="http://schemas.microsoft.com/office/drawing/2014/main" id="{00BB03E7-9B31-48B4-9A26-FBFAC8C62270}"/>
              </a:ext>
            </a:extLst>
          </p:cNvPr>
          <p:cNvSpPr txBox="1"/>
          <p:nvPr/>
        </p:nvSpPr>
        <p:spPr>
          <a:xfrm>
            <a:off x="6112826" y="1063759"/>
            <a:ext cx="252081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300" normalizeH="0" baseline="0" noProof="0" dirty="0">
                <a:ln>
                  <a:noFill/>
                </a:ln>
                <a:solidFill>
                  <a:srgbClr val="ED6C00"/>
                </a:solidFill>
                <a:effectLst/>
                <a:uLnTx/>
                <a:uFillTx/>
                <a:latin typeface="Akrobat" panose="00000800000000000000" pitchFamily="50" charset="0"/>
                <a:ea typeface="思源黑体 CN Bold" panose="020B0800000000000000" pitchFamily="34" charset="-122"/>
                <a:cs typeface="+mn-cs"/>
              </a:rPr>
              <a:t>CATALOGUE</a:t>
            </a:r>
            <a:endParaRPr kumimoji="0" lang="zh-CN" altLang="en-US" sz="3200" b="0" i="0" u="none" strike="noStrike" kern="1200" cap="none" spc="300" normalizeH="0" baseline="0" noProof="0" dirty="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grpSp>
        <p:nvGrpSpPr>
          <p:cNvPr id="53" name="组合 52">
            <a:extLst>
              <a:ext uri="{FF2B5EF4-FFF2-40B4-BE49-F238E27FC236}">
                <a16:creationId xmlns:a16="http://schemas.microsoft.com/office/drawing/2014/main" id="{BE0ADD7D-8C0B-4B30-8BE9-906E2FAA4667}"/>
              </a:ext>
            </a:extLst>
          </p:cNvPr>
          <p:cNvGrpSpPr/>
          <p:nvPr/>
        </p:nvGrpSpPr>
        <p:grpSpPr>
          <a:xfrm>
            <a:off x="6112826" y="1944699"/>
            <a:ext cx="538481" cy="646099"/>
            <a:chOff x="6112826" y="2859101"/>
            <a:chExt cx="538481" cy="646099"/>
          </a:xfrm>
        </p:grpSpPr>
        <p:sp>
          <p:nvSpPr>
            <p:cNvPr id="47" name="文本框 46">
              <a:extLst>
                <a:ext uri="{FF2B5EF4-FFF2-40B4-BE49-F238E27FC236}">
                  <a16:creationId xmlns:a16="http://schemas.microsoft.com/office/drawing/2014/main" id="{9870BECC-450A-44F6-8CB3-07641885BD67}"/>
                </a:ext>
              </a:extLst>
            </p:cNvPr>
            <p:cNvSpPr txBox="1"/>
            <p:nvPr/>
          </p:nvSpPr>
          <p:spPr>
            <a:xfrm>
              <a:off x="6242883" y="2859101"/>
              <a:ext cx="235302" cy="646099"/>
            </a:xfrm>
            <a:custGeom>
              <a:avLst/>
              <a:gdLst>
                <a:gd name="connsiteX0" fmla="*/ 148753 w 235302"/>
                <a:gd name="connsiteY0" fmla="*/ 0 h 646099"/>
                <a:gd name="connsiteX1" fmla="*/ 235302 w 235302"/>
                <a:gd name="connsiteY1" fmla="*/ 0 h 646099"/>
                <a:gd name="connsiteX2" fmla="*/ 235302 w 235302"/>
                <a:gd name="connsiteY2" fmla="*/ 126082 h 646099"/>
                <a:gd name="connsiteX3" fmla="*/ 235302 w 235302"/>
                <a:gd name="connsiteY3" fmla="*/ 627636 h 646099"/>
                <a:gd name="connsiteX4" fmla="*/ 193444 w 235302"/>
                <a:gd name="connsiteY4" fmla="*/ 640629 h 646099"/>
                <a:gd name="connsiteX5" fmla="*/ 139183 w 235302"/>
                <a:gd name="connsiteY5" fmla="*/ 646099 h 646099"/>
                <a:gd name="connsiteX6" fmla="*/ 97841 w 235302"/>
                <a:gd name="connsiteY6" fmla="*/ 641931 h 646099"/>
                <a:gd name="connsiteX7" fmla="*/ 97841 w 235302"/>
                <a:gd name="connsiteY7" fmla="*/ 184440 h 646099"/>
                <a:gd name="connsiteX8" fmla="*/ 0 w 235302"/>
                <a:gd name="connsiteY8" fmla="*/ 240485 h 646099"/>
                <a:gd name="connsiteX9" fmla="*/ 0 w 235302"/>
                <a:gd name="connsiteY9" fmla="*/ 147439 h 646099"/>
                <a:gd name="connsiteX10" fmla="*/ 0 w 235302"/>
                <a:gd name="connsiteY10" fmla="*/ 91712 h 64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302" h="646099">
                  <a:moveTo>
                    <a:pt x="148753" y="0"/>
                  </a:moveTo>
                  <a:lnTo>
                    <a:pt x="235302" y="0"/>
                  </a:lnTo>
                  <a:lnTo>
                    <a:pt x="235302" y="126082"/>
                  </a:lnTo>
                  <a:lnTo>
                    <a:pt x="235302" y="627636"/>
                  </a:lnTo>
                  <a:lnTo>
                    <a:pt x="193444" y="640629"/>
                  </a:lnTo>
                  <a:cubicBezTo>
                    <a:pt x="175917" y="644215"/>
                    <a:pt x="157770" y="646099"/>
                    <a:pt x="139183" y="646099"/>
                  </a:cubicBezTo>
                  <a:lnTo>
                    <a:pt x="97841" y="641931"/>
                  </a:lnTo>
                  <a:lnTo>
                    <a:pt x="97841" y="184440"/>
                  </a:lnTo>
                  <a:lnTo>
                    <a:pt x="0" y="240485"/>
                  </a:lnTo>
                  <a:lnTo>
                    <a:pt x="0" y="147439"/>
                  </a:lnTo>
                  <a:lnTo>
                    <a:pt x="0" y="91712"/>
                  </a:lnTo>
                  <a:close/>
                </a:path>
              </a:pathLst>
            </a:custGeom>
            <a:solidFill>
              <a:srgbClr val="ED6C0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8000" b="0" i="0" u="none" strike="noStrike" kern="1200" cap="none" spc="0" normalizeH="0" baseline="0" noProof="0" dirty="0">
                <a:ln>
                  <a:noFill/>
                </a:ln>
                <a:solidFill>
                  <a:srgbClr val="ED6C00"/>
                </a:solidFill>
                <a:effectLst/>
                <a:uLnTx/>
                <a:uFillTx/>
                <a:latin typeface="Akrobat Black" panose="00000A00000000000000" pitchFamily="50" charset="0"/>
                <a:ea typeface="等线" panose="02010600030101010101" pitchFamily="2" charset="-122"/>
                <a:cs typeface="+mn-cs"/>
              </a:endParaRPr>
            </a:p>
          </p:txBody>
        </p:sp>
        <p:sp>
          <p:nvSpPr>
            <p:cNvPr id="35" name="文本框 34">
              <a:extLst>
                <a:ext uri="{FF2B5EF4-FFF2-40B4-BE49-F238E27FC236}">
                  <a16:creationId xmlns:a16="http://schemas.microsoft.com/office/drawing/2014/main" id="{6225FB3F-3934-4896-83A0-46A54E8965B7}"/>
                </a:ext>
              </a:extLst>
            </p:cNvPr>
            <p:cNvSpPr txBox="1"/>
            <p:nvPr/>
          </p:nvSpPr>
          <p:spPr>
            <a:xfrm>
              <a:off x="6478186" y="2985183"/>
              <a:ext cx="173121" cy="501554"/>
            </a:xfrm>
            <a:custGeom>
              <a:avLst/>
              <a:gdLst/>
              <a:ahLst/>
              <a:cxnLst/>
              <a:rect l="l" t="t" r="r" b="b"/>
              <a:pathLst>
                <a:path w="173121" h="501554">
                  <a:moveTo>
                    <a:pt x="0" y="0"/>
                  </a:moveTo>
                  <a:lnTo>
                    <a:pt x="8681" y="2695"/>
                  </a:lnTo>
                  <a:cubicBezTo>
                    <a:pt x="105315" y="43568"/>
                    <a:pt x="173121" y="139254"/>
                    <a:pt x="173121" y="250777"/>
                  </a:cubicBezTo>
                  <a:cubicBezTo>
                    <a:pt x="173121" y="362300"/>
                    <a:pt x="105315" y="457986"/>
                    <a:pt x="8681" y="498859"/>
                  </a:cubicBezTo>
                  <a:lnTo>
                    <a:pt x="0" y="501554"/>
                  </a:lnTo>
                  <a:lnTo>
                    <a:pt x="0"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8000" b="0" i="0" u="none" strike="noStrike" kern="1200" cap="none" spc="0" normalizeH="0" baseline="0" noProof="0" dirty="0">
                <a:ln>
                  <a:noFill/>
                </a:ln>
                <a:solidFill>
                  <a:srgbClr val="ED6C00"/>
                </a:solidFill>
                <a:effectLst/>
                <a:uLnTx/>
                <a:uFillTx/>
                <a:latin typeface="Akrobat Black" panose="00000A00000000000000" pitchFamily="50" charset="0"/>
                <a:ea typeface="等线" panose="02010600030101010101" pitchFamily="2" charset="-122"/>
                <a:cs typeface="+mn-cs"/>
              </a:endParaRPr>
            </a:p>
          </p:txBody>
        </p:sp>
        <p:sp>
          <p:nvSpPr>
            <p:cNvPr id="34" name="文本框 33">
              <a:extLst>
                <a:ext uri="{FF2B5EF4-FFF2-40B4-BE49-F238E27FC236}">
                  <a16:creationId xmlns:a16="http://schemas.microsoft.com/office/drawing/2014/main" id="{3B406F65-6107-4D6C-820A-426912A165E0}"/>
                </a:ext>
              </a:extLst>
            </p:cNvPr>
            <p:cNvSpPr txBox="1"/>
            <p:nvPr/>
          </p:nvSpPr>
          <p:spPr>
            <a:xfrm>
              <a:off x="6112826" y="3006540"/>
              <a:ext cx="227898" cy="494492"/>
            </a:xfrm>
            <a:custGeom>
              <a:avLst/>
              <a:gdLst/>
              <a:ahLst/>
              <a:cxnLst/>
              <a:rect l="l" t="t" r="r" b="b"/>
              <a:pathLst>
                <a:path w="227898" h="494492">
                  <a:moveTo>
                    <a:pt x="130057" y="0"/>
                  </a:moveTo>
                  <a:lnTo>
                    <a:pt x="130057" y="93046"/>
                  </a:lnTo>
                  <a:lnTo>
                    <a:pt x="227898" y="37001"/>
                  </a:lnTo>
                  <a:lnTo>
                    <a:pt x="227898" y="494492"/>
                  </a:lnTo>
                  <a:lnTo>
                    <a:pt x="214979" y="493190"/>
                  </a:lnTo>
                  <a:cubicBezTo>
                    <a:pt x="92290" y="468084"/>
                    <a:pt x="0" y="359530"/>
                    <a:pt x="0" y="229420"/>
                  </a:cubicBezTo>
                  <a:cubicBezTo>
                    <a:pt x="0" y="136484"/>
                    <a:pt x="47087" y="54546"/>
                    <a:pt x="118705" y="6162"/>
                  </a:cubicBezTo>
                  <a:lnTo>
                    <a:pt x="130057"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8000" b="0" i="0" u="none" strike="noStrike" kern="1200" cap="none" spc="0" normalizeH="0" baseline="0" noProof="0" dirty="0">
                <a:ln>
                  <a:noFill/>
                </a:ln>
                <a:solidFill>
                  <a:srgbClr val="ED6C00"/>
                </a:solidFill>
                <a:effectLst/>
                <a:uLnTx/>
                <a:uFillTx/>
                <a:latin typeface="Akrobat Black" panose="00000A00000000000000" pitchFamily="50" charset="0"/>
                <a:ea typeface="等线" panose="02010600030101010101" pitchFamily="2" charset="-122"/>
                <a:cs typeface="+mn-cs"/>
              </a:endParaRPr>
            </a:p>
          </p:txBody>
        </p:sp>
      </p:grpSp>
      <p:grpSp>
        <p:nvGrpSpPr>
          <p:cNvPr id="54" name="组合 53">
            <a:extLst>
              <a:ext uri="{FF2B5EF4-FFF2-40B4-BE49-F238E27FC236}">
                <a16:creationId xmlns:a16="http://schemas.microsoft.com/office/drawing/2014/main" id="{F613DD27-00FE-45C9-B4F3-DAA1AA0B3630}"/>
              </a:ext>
            </a:extLst>
          </p:cNvPr>
          <p:cNvGrpSpPr/>
          <p:nvPr/>
        </p:nvGrpSpPr>
        <p:grpSpPr>
          <a:xfrm>
            <a:off x="6092822" y="2841350"/>
            <a:ext cx="538480" cy="654519"/>
            <a:chOff x="8367622" y="2850681"/>
            <a:chExt cx="538480" cy="654519"/>
          </a:xfrm>
        </p:grpSpPr>
        <p:sp>
          <p:nvSpPr>
            <p:cNvPr id="49" name="文本框 48">
              <a:extLst>
                <a:ext uri="{FF2B5EF4-FFF2-40B4-BE49-F238E27FC236}">
                  <a16:creationId xmlns:a16="http://schemas.microsoft.com/office/drawing/2014/main" id="{E0FE2C57-545C-4F6A-9045-813C4DA4C752}"/>
                </a:ext>
              </a:extLst>
            </p:cNvPr>
            <p:cNvSpPr txBox="1"/>
            <p:nvPr/>
          </p:nvSpPr>
          <p:spPr>
            <a:xfrm>
              <a:off x="8438107" y="2850681"/>
              <a:ext cx="385121" cy="654519"/>
            </a:xfrm>
            <a:custGeom>
              <a:avLst/>
              <a:gdLst>
                <a:gd name="connsiteX0" fmla="*/ 189499 w 385121"/>
                <a:gd name="connsiteY0" fmla="*/ 0 h 654519"/>
                <a:gd name="connsiteX1" fmla="*/ 300458 w 385121"/>
                <a:gd name="connsiteY1" fmla="*/ 28135 h 654519"/>
                <a:gd name="connsiteX2" fmla="*/ 364525 w 385121"/>
                <a:gd name="connsiteY2" fmla="*/ 97464 h 654519"/>
                <a:gd name="connsiteX3" fmla="*/ 385121 w 385121"/>
                <a:gd name="connsiteY3" fmla="*/ 185377 h 654519"/>
                <a:gd name="connsiteX4" fmla="*/ 383694 w 385121"/>
                <a:gd name="connsiteY4" fmla="*/ 194218 h 654519"/>
                <a:gd name="connsiteX5" fmla="*/ 383150 w 385121"/>
                <a:gd name="connsiteY5" fmla="*/ 193770 h 654519"/>
                <a:gd name="connsiteX6" fmla="*/ 374522 w 385121"/>
                <a:gd name="connsiteY6" fmla="*/ 247224 h 654519"/>
                <a:gd name="connsiteX7" fmla="*/ 346582 w 385121"/>
                <a:gd name="connsiteY7" fmla="*/ 307709 h 654519"/>
                <a:gd name="connsiteX8" fmla="*/ 261800 w 385121"/>
                <a:gd name="connsiteY8" fmla="*/ 415404 h 654519"/>
                <a:gd name="connsiteX9" fmla="*/ 177017 w 385121"/>
                <a:gd name="connsiteY9" fmla="*/ 509147 h 654519"/>
                <a:gd name="connsiteX10" fmla="*/ 138479 w 385121"/>
                <a:gd name="connsiteY10" fmla="*/ 593427 h 654519"/>
                <a:gd name="connsiteX11" fmla="*/ 367602 w 385121"/>
                <a:gd name="connsiteY11" fmla="*/ 593427 h 654519"/>
                <a:gd name="connsiteX12" fmla="*/ 349289 w 385121"/>
                <a:gd name="connsiteY12" fmla="*/ 608537 h 654519"/>
                <a:gd name="connsiteX13" fmla="*/ 198754 w 385121"/>
                <a:gd name="connsiteY13" fmla="*/ 654519 h 654519"/>
                <a:gd name="connsiteX14" fmla="*/ 8373 w 385121"/>
                <a:gd name="connsiteY14" fmla="*/ 575660 h 654519"/>
                <a:gd name="connsiteX15" fmla="*/ 2247 w 385121"/>
                <a:gd name="connsiteY15" fmla="*/ 568235 h 654519"/>
                <a:gd name="connsiteX16" fmla="*/ 3813 w 385121"/>
                <a:gd name="connsiteY16" fmla="*/ 556891 h 654519"/>
                <a:gd name="connsiteX17" fmla="*/ 32676 w 385121"/>
                <a:gd name="connsiteY17" fmla="*/ 487588 h 654519"/>
                <a:gd name="connsiteX18" fmla="*/ 120262 w 385121"/>
                <a:gd name="connsiteY18" fmla="*/ 372326 h 654519"/>
                <a:gd name="connsiteX19" fmla="*/ 207847 w 385121"/>
                <a:gd name="connsiteY19" fmla="*/ 277124 h 654519"/>
                <a:gd name="connsiteX20" fmla="*/ 247658 w 385121"/>
                <a:gd name="connsiteY20" fmla="*/ 188703 h 654519"/>
                <a:gd name="connsiteX21" fmla="*/ 234522 w 385121"/>
                <a:gd name="connsiteY21" fmla="*/ 146141 h 654519"/>
                <a:gd name="connsiteX22" fmla="*/ 191543 w 385121"/>
                <a:gd name="connsiteY22" fmla="*/ 126517 h 654519"/>
                <a:gd name="connsiteX23" fmla="*/ 147926 w 385121"/>
                <a:gd name="connsiteY23" fmla="*/ 145759 h 654519"/>
                <a:gd name="connsiteX24" fmla="*/ 130326 w 385121"/>
                <a:gd name="connsiteY24" fmla="*/ 200937 h 654519"/>
                <a:gd name="connsiteX25" fmla="*/ 6535 w 385121"/>
                <a:gd name="connsiteY25" fmla="*/ 200937 h 654519"/>
                <a:gd name="connsiteX26" fmla="*/ 3391 w 385121"/>
                <a:gd name="connsiteY26" fmla="*/ 204747 h 654519"/>
                <a:gd name="connsiteX27" fmla="*/ 0 w 385121"/>
                <a:gd name="connsiteY27" fmla="*/ 204747 h 654519"/>
                <a:gd name="connsiteX28" fmla="*/ 53851 w 385121"/>
                <a:gd name="connsiteY28" fmla="*/ 51557 h 654519"/>
                <a:gd name="connsiteX29" fmla="*/ 189499 w 385121"/>
                <a:gd name="connsiteY29" fmla="*/ 0 h 654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5121" h="654519">
                  <a:moveTo>
                    <a:pt x="189499" y="0"/>
                  </a:moveTo>
                  <a:cubicBezTo>
                    <a:pt x="234586" y="628"/>
                    <a:pt x="271572" y="10007"/>
                    <a:pt x="300458" y="28135"/>
                  </a:cubicBezTo>
                  <a:cubicBezTo>
                    <a:pt x="329344" y="46263"/>
                    <a:pt x="350700" y="69373"/>
                    <a:pt x="364525" y="97464"/>
                  </a:cubicBezTo>
                  <a:cubicBezTo>
                    <a:pt x="378351" y="125555"/>
                    <a:pt x="385216" y="154860"/>
                    <a:pt x="385121" y="185377"/>
                  </a:cubicBezTo>
                  <a:lnTo>
                    <a:pt x="383694" y="194218"/>
                  </a:lnTo>
                  <a:lnTo>
                    <a:pt x="383150" y="193770"/>
                  </a:lnTo>
                  <a:lnTo>
                    <a:pt x="374522" y="247224"/>
                  </a:lnTo>
                  <a:cubicBezTo>
                    <a:pt x="368099" y="268248"/>
                    <a:pt x="358785" y="288409"/>
                    <a:pt x="346582" y="307709"/>
                  </a:cubicBezTo>
                  <a:cubicBezTo>
                    <a:pt x="322175" y="346307"/>
                    <a:pt x="293914" y="382206"/>
                    <a:pt x="261800" y="415404"/>
                  </a:cubicBezTo>
                  <a:cubicBezTo>
                    <a:pt x="229685" y="448603"/>
                    <a:pt x="201424" y="479850"/>
                    <a:pt x="177017" y="509147"/>
                  </a:cubicBezTo>
                  <a:cubicBezTo>
                    <a:pt x="152610" y="538443"/>
                    <a:pt x="139764" y="566536"/>
                    <a:pt x="138479" y="593427"/>
                  </a:cubicBezTo>
                  <a:lnTo>
                    <a:pt x="367602" y="593427"/>
                  </a:lnTo>
                  <a:lnTo>
                    <a:pt x="349289" y="608537"/>
                  </a:lnTo>
                  <a:cubicBezTo>
                    <a:pt x="306318" y="637568"/>
                    <a:pt x="254515" y="654519"/>
                    <a:pt x="198754" y="654519"/>
                  </a:cubicBezTo>
                  <a:cubicBezTo>
                    <a:pt x="124405" y="654519"/>
                    <a:pt x="57095" y="624383"/>
                    <a:pt x="8373" y="575660"/>
                  </a:cubicBezTo>
                  <a:lnTo>
                    <a:pt x="2247" y="568235"/>
                  </a:lnTo>
                  <a:lnTo>
                    <a:pt x="3813" y="556891"/>
                  </a:lnTo>
                  <a:cubicBezTo>
                    <a:pt x="10448" y="532124"/>
                    <a:pt x="20069" y="509023"/>
                    <a:pt x="32676" y="487588"/>
                  </a:cubicBezTo>
                  <a:cubicBezTo>
                    <a:pt x="57890" y="444717"/>
                    <a:pt x="87085" y="406296"/>
                    <a:pt x="120262" y="372326"/>
                  </a:cubicBezTo>
                  <a:cubicBezTo>
                    <a:pt x="153438" y="338355"/>
                    <a:pt x="182633" y="306621"/>
                    <a:pt x="207847" y="277124"/>
                  </a:cubicBezTo>
                  <a:cubicBezTo>
                    <a:pt x="233061" y="247627"/>
                    <a:pt x="246331" y="218153"/>
                    <a:pt x="247658" y="188703"/>
                  </a:cubicBezTo>
                  <a:cubicBezTo>
                    <a:pt x="247807" y="172732"/>
                    <a:pt x="243428" y="158544"/>
                    <a:pt x="234522" y="146141"/>
                  </a:cubicBezTo>
                  <a:cubicBezTo>
                    <a:pt x="225616" y="133738"/>
                    <a:pt x="211289" y="127197"/>
                    <a:pt x="191543" y="126517"/>
                  </a:cubicBezTo>
                  <a:cubicBezTo>
                    <a:pt x="173050" y="126623"/>
                    <a:pt x="158511" y="133037"/>
                    <a:pt x="147926" y="145759"/>
                  </a:cubicBezTo>
                  <a:cubicBezTo>
                    <a:pt x="137340" y="158481"/>
                    <a:pt x="131474" y="176873"/>
                    <a:pt x="130326" y="200937"/>
                  </a:cubicBezTo>
                  <a:lnTo>
                    <a:pt x="6535" y="200937"/>
                  </a:lnTo>
                  <a:lnTo>
                    <a:pt x="3391" y="204747"/>
                  </a:lnTo>
                  <a:lnTo>
                    <a:pt x="0" y="204747"/>
                  </a:lnTo>
                  <a:cubicBezTo>
                    <a:pt x="3370" y="136930"/>
                    <a:pt x="21321" y="85867"/>
                    <a:pt x="53851" y="51557"/>
                  </a:cubicBezTo>
                  <a:cubicBezTo>
                    <a:pt x="86381" y="17248"/>
                    <a:pt x="131597" y="62"/>
                    <a:pt x="189499" y="0"/>
                  </a:cubicBezTo>
                  <a:close/>
                </a:path>
              </a:pathLst>
            </a:custGeom>
            <a:solidFill>
              <a:srgbClr val="ED6C0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8000" b="0" i="0" u="none" strike="noStrike" kern="1200" cap="none" spc="0" normalizeH="0" baseline="0" noProof="0" dirty="0">
                <a:ln>
                  <a:noFill/>
                </a:ln>
                <a:solidFill>
                  <a:srgbClr val="ED6C00"/>
                </a:solidFill>
                <a:effectLst/>
                <a:uLnTx/>
                <a:uFillTx/>
                <a:latin typeface="Akrobat Black" panose="00000A00000000000000" pitchFamily="50" charset="0"/>
                <a:ea typeface="等线" panose="02010600030101010101" pitchFamily="2" charset="-122"/>
                <a:cs typeface="+mn-cs"/>
              </a:endParaRPr>
            </a:p>
          </p:txBody>
        </p:sp>
        <p:sp>
          <p:nvSpPr>
            <p:cNvPr id="36" name="文本框 35">
              <a:extLst>
                <a:ext uri="{FF2B5EF4-FFF2-40B4-BE49-F238E27FC236}">
                  <a16:creationId xmlns:a16="http://schemas.microsoft.com/office/drawing/2014/main" id="{532E27CA-8FF2-4987-B7FB-928C52A2050F}"/>
                </a:ext>
              </a:extLst>
            </p:cNvPr>
            <p:cNvSpPr txBox="1"/>
            <p:nvPr/>
          </p:nvSpPr>
          <p:spPr>
            <a:xfrm>
              <a:off x="8367622" y="2977198"/>
              <a:ext cx="318147" cy="441718"/>
            </a:xfrm>
            <a:custGeom>
              <a:avLst/>
              <a:gdLst/>
              <a:ahLst/>
              <a:cxnLst/>
              <a:rect l="l" t="t" r="r" b="b"/>
              <a:pathLst>
                <a:path w="318147" h="441718">
                  <a:moveTo>
                    <a:pt x="262029" y="0"/>
                  </a:moveTo>
                  <a:cubicBezTo>
                    <a:pt x="281775" y="680"/>
                    <a:pt x="296102" y="7221"/>
                    <a:pt x="305008" y="19624"/>
                  </a:cubicBezTo>
                  <a:cubicBezTo>
                    <a:pt x="313914" y="32027"/>
                    <a:pt x="318293" y="46215"/>
                    <a:pt x="318144" y="62186"/>
                  </a:cubicBezTo>
                  <a:cubicBezTo>
                    <a:pt x="316817" y="91636"/>
                    <a:pt x="303547" y="121110"/>
                    <a:pt x="278333" y="150607"/>
                  </a:cubicBezTo>
                  <a:cubicBezTo>
                    <a:pt x="253119" y="180104"/>
                    <a:pt x="223924" y="211838"/>
                    <a:pt x="190748" y="245809"/>
                  </a:cubicBezTo>
                  <a:cubicBezTo>
                    <a:pt x="157571" y="279779"/>
                    <a:pt x="128376" y="318200"/>
                    <a:pt x="103162" y="361071"/>
                  </a:cubicBezTo>
                  <a:cubicBezTo>
                    <a:pt x="90555" y="382506"/>
                    <a:pt x="80934" y="405607"/>
                    <a:pt x="74299" y="430374"/>
                  </a:cubicBezTo>
                  <a:lnTo>
                    <a:pt x="72733" y="441718"/>
                  </a:lnTo>
                  <a:lnTo>
                    <a:pt x="45982" y="409297"/>
                  </a:lnTo>
                  <a:cubicBezTo>
                    <a:pt x="16952" y="366325"/>
                    <a:pt x="0" y="314523"/>
                    <a:pt x="0" y="258762"/>
                  </a:cubicBezTo>
                  <a:cubicBezTo>
                    <a:pt x="0" y="203000"/>
                    <a:pt x="16952" y="151198"/>
                    <a:pt x="45982" y="108227"/>
                  </a:cubicBezTo>
                  <a:lnTo>
                    <a:pt x="73876" y="74420"/>
                  </a:lnTo>
                  <a:lnTo>
                    <a:pt x="200812" y="74420"/>
                  </a:lnTo>
                  <a:cubicBezTo>
                    <a:pt x="201960" y="50356"/>
                    <a:pt x="207826" y="31964"/>
                    <a:pt x="218412" y="19242"/>
                  </a:cubicBezTo>
                  <a:cubicBezTo>
                    <a:pt x="228997" y="6520"/>
                    <a:pt x="243536" y="106"/>
                    <a:pt x="262029" y="0"/>
                  </a:cubicBez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8000" b="0" i="0" u="none" strike="noStrike" kern="1200" cap="none" spc="0" normalizeH="0" baseline="0" noProof="0" dirty="0">
                <a:ln>
                  <a:noFill/>
                </a:ln>
                <a:solidFill>
                  <a:srgbClr val="ED6C00"/>
                </a:solidFill>
                <a:effectLst/>
                <a:uLnTx/>
                <a:uFillTx/>
                <a:latin typeface="Akrobat Black" panose="00000A00000000000000" pitchFamily="50" charset="0"/>
                <a:ea typeface="等线" panose="02010600030101010101" pitchFamily="2" charset="-122"/>
                <a:cs typeface="+mn-cs"/>
              </a:endParaRPr>
            </a:p>
          </p:txBody>
        </p:sp>
        <p:sp>
          <p:nvSpPr>
            <p:cNvPr id="33" name="文本框 32">
              <a:extLst>
                <a:ext uri="{FF2B5EF4-FFF2-40B4-BE49-F238E27FC236}">
                  <a16:creationId xmlns:a16="http://schemas.microsoft.com/office/drawing/2014/main" id="{6FAC64C5-76BC-4091-9306-D17C592F303D}"/>
                </a:ext>
              </a:extLst>
            </p:cNvPr>
            <p:cNvSpPr txBox="1"/>
            <p:nvPr/>
          </p:nvSpPr>
          <p:spPr>
            <a:xfrm>
              <a:off x="8576587" y="3041089"/>
              <a:ext cx="329515" cy="403019"/>
            </a:xfrm>
            <a:custGeom>
              <a:avLst/>
              <a:gdLst/>
              <a:ahLst/>
              <a:cxnLst/>
              <a:rect l="l" t="t" r="r" b="b"/>
              <a:pathLst>
                <a:path w="329515" h="403019">
                  <a:moveTo>
                    <a:pt x="245214" y="0"/>
                  </a:moveTo>
                  <a:lnTo>
                    <a:pt x="250656" y="4490"/>
                  </a:lnTo>
                  <a:cubicBezTo>
                    <a:pt x="299379" y="53212"/>
                    <a:pt x="329515" y="120522"/>
                    <a:pt x="329515" y="194871"/>
                  </a:cubicBezTo>
                  <a:cubicBezTo>
                    <a:pt x="329515" y="269219"/>
                    <a:pt x="299379" y="336529"/>
                    <a:pt x="250656" y="385252"/>
                  </a:cubicBezTo>
                  <a:lnTo>
                    <a:pt x="229123" y="403019"/>
                  </a:lnTo>
                  <a:lnTo>
                    <a:pt x="0" y="403019"/>
                  </a:lnTo>
                  <a:cubicBezTo>
                    <a:pt x="1285" y="376128"/>
                    <a:pt x="14131" y="348035"/>
                    <a:pt x="38538" y="318739"/>
                  </a:cubicBezTo>
                  <a:cubicBezTo>
                    <a:pt x="62945" y="289442"/>
                    <a:pt x="91206" y="258195"/>
                    <a:pt x="123321" y="224996"/>
                  </a:cubicBezTo>
                  <a:cubicBezTo>
                    <a:pt x="155435" y="191798"/>
                    <a:pt x="183696" y="155899"/>
                    <a:pt x="208103" y="117301"/>
                  </a:cubicBezTo>
                  <a:cubicBezTo>
                    <a:pt x="220306" y="98001"/>
                    <a:pt x="229620" y="77840"/>
                    <a:pt x="236043" y="56816"/>
                  </a:cubicBezTo>
                  <a:lnTo>
                    <a:pt x="245214"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8000" b="0" i="0" u="none" strike="noStrike" kern="1200" cap="none" spc="0" normalizeH="0" baseline="0" noProof="0" dirty="0">
                <a:ln>
                  <a:noFill/>
                </a:ln>
                <a:solidFill>
                  <a:srgbClr val="ED6C00"/>
                </a:solidFill>
                <a:effectLst/>
                <a:uLnTx/>
                <a:uFillTx/>
                <a:latin typeface="Akrobat Black" panose="00000A00000000000000" pitchFamily="50" charset="0"/>
                <a:ea typeface="等线" panose="02010600030101010101" pitchFamily="2" charset="-122"/>
                <a:cs typeface="+mn-cs"/>
              </a:endParaRPr>
            </a:p>
          </p:txBody>
        </p:sp>
      </p:grpSp>
      <p:grpSp>
        <p:nvGrpSpPr>
          <p:cNvPr id="56" name="组合 55">
            <a:extLst>
              <a:ext uri="{FF2B5EF4-FFF2-40B4-BE49-F238E27FC236}">
                <a16:creationId xmlns:a16="http://schemas.microsoft.com/office/drawing/2014/main" id="{03B72B17-B0CD-459E-B374-FC7601F6C400}"/>
              </a:ext>
            </a:extLst>
          </p:cNvPr>
          <p:cNvGrpSpPr/>
          <p:nvPr/>
        </p:nvGrpSpPr>
        <p:grpSpPr>
          <a:xfrm>
            <a:off x="6092822" y="3866845"/>
            <a:ext cx="538481" cy="642289"/>
            <a:chOff x="6112826" y="4421152"/>
            <a:chExt cx="538481" cy="642289"/>
          </a:xfrm>
        </p:grpSpPr>
        <p:sp>
          <p:nvSpPr>
            <p:cNvPr id="52" name="文本框 51">
              <a:extLst>
                <a:ext uri="{FF2B5EF4-FFF2-40B4-BE49-F238E27FC236}">
                  <a16:creationId xmlns:a16="http://schemas.microsoft.com/office/drawing/2014/main" id="{1639E503-EDC9-49D3-B371-7AFF5753ED85}"/>
                </a:ext>
              </a:extLst>
            </p:cNvPr>
            <p:cNvSpPr txBox="1"/>
            <p:nvPr/>
          </p:nvSpPr>
          <p:spPr>
            <a:xfrm>
              <a:off x="6163946" y="4421152"/>
              <a:ext cx="396332" cy="642289"/>
            </a:xfrm>
            <a:custGeom>
              <a:avLst/>
              <a:gdLst>
                <a:gd name="connsiteX0" fmla="*/ 24438 w 396332"/>
                <a:gd name="connsiteY0" fmla="*/ 0 h 642289"/>
                <a:gd name="connsiteX1" fmla="*/ 381059 w 396332"/>
                <a:gd name="connsiteY1" fmla="*/ 0 h 642289"/>
                <a:gd name="connsiteX2" fmla="*/ 381059 w 396332"/>
                <a:gd name="connsiteY2" fmla="*/ 90615 h 642289"/>
                <a:gd name="connsiteX3" fmla="*/ 349088 w 396332"/>
                <a:gd name="connsiteY3" fmla="*/ 142981 h 642289"/>
                <a:gd name="connsiteX4" fmla="*/ 347340 w 396332"/>
                <a:gd name="connsiteY4" fmla="*/ 142033 h 642289"/>
                <a:gd name="connsiteX5" fmla="*/ 269052 w 396332"/>
                <a:gd name="connsiteY5" fmla="*/ 270261 h 642289"/>
                <a:gd name="connsiteX6" fmla="*/ 362475 w 396332"/>
                <a:gd name="connsiteY6" fmla="*/ 332958 h 642289"/>
                <a:gd name="connsiteX7" fmla="*/ 396332 w 396332"/>
                <a:gd name="connsiteY7" fmla="*/ 450705 h 642289"/>
                <a:gd name="connsiteX8" fmla="*/ 396332 w 396332"/>
                <a:gd name="connsiteY8" fmla="*/ 494542 h 642289"/>
                <a:gd name="connsiteX9" fmla="*/ 386771 w 396332"/>
                <a:gd name="connsiteY9" fmla="*/ 581359 h 642289"/>
                <a:gd name="connsiteX10" fmla="*/ 368654 w 396332"/>
                <a:gd name="connsiteY10" fmla="*/ 596307 h 642289"/>
                <a:gd name="connsiteX11" fmla="*/ 218119 w 396332"/>
                <a:gd name="connsiteY11" fmla="*/ 642289 h 642289"/>
                <a:gd name="connsiteX12" fmla="*/ 27738 w 396332"/>
                <a:gd name="connsiteY12" fmla="*/ 563430 h 642289"/>
                <a:gd name="connsiteX13" fmla="*/ 3869 w 396332"/>
                <a:gd name="connsiteY13" fmla="*/ 534502 h 642289"/>
                <a:gd name="connsiteX14" fmla="*/ 0 w 396332"/>
                <a:gd name="connsiteY14" fmla="*/ 512892 h 642289"/>
                <a:gd name="connsiteX15" fmla="*/ 136442 w 396332"/>
                <a:gd name="connsiteY15" fmla="*/ 512892 h 642289"/>
                <a:gd name="connsiteX16" fmla="*/ 152893 w 396332"/>
                <a:gd name="connsiteY16" fmla="*/ 568452 h 642289"/>
                <a:gd name="connsiteX17" fmla="*/ 197657 w 396332"/>
                <a:gd name="connsiteY17" fmla="*/ 587312 h 642289"/>
                <a:gd name="connsiteX18" fmla="*/ 246118 w 396332"/>
                <a:gd name="connsiteY18" fmla="*/ 564247 h 642289"/>
                <a:gd name="connsiteX19" fmla="*/ 257851 w 396332"/>
                <a:gd name="connsiteY19" fmla="*/ 491483 h 642289"/>
                <a:gd name="connsiteX20" fmla="*/ 257851 w 396332"/>
                <a:gd name="connsiteY20" fmla="*/ 455802 h 642289"/>
                <a:gd name="connsiteX21" fmla="*/ 239614 w 396332"/>
                <a:gd name="connsiteY21" fmla="*/ 387881 h 642289"/>
                <a:gd name="connsiteX22" fmla="*/ 185414 w 396332"/>
                <a:gd name="connsiteY22" fmla="*/ 371187 h 642289"/>
                <a:gd name="connsiteX23" fmla="*/ 118114 w 396332"/>
                <a:gd name="connsiteY23" fmla="*/ 371187 h 642289"/>
                <a:gd name="connsiteX24" fmla="*/ 118114 w 396332"/>
                <a:gd name="connsiteY24" fmla="*/ 281475 h 642289"/>
                <a:gd name="connsiteX25" fmla="*/ 215001 w 396332"/>
                <a:gd name="connsiteY25" fmla="*/ 121422 h 642289"/>
                <a:gd name="connsiteX26" fmla="*/ 137014 w 396332"/>
                <a:gd name="connsiteY26" fmla="*/ 121422 h 642289"/>
                <a:gd name="connsiteX27" fmla="*/ 124740 w 396332"/>
                <a:gd name="connsiteY27" fmla="*/ 125232 h 642289"/>
                <a:gd name="connsiteX28" fmla="*/ 24438 w 396332"/>
                <a:gd name="connsiteY28" fmla="*/ 125232 h 64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6332" h="642289">
                  <a:moveTo>
                    <a:pt x="24438" y="0"/>
                  </a:moveTo>
                  <a:lnTo>
                    <a:pt x="381059" y="0"/>
                  </a:lnTo>
                  <a:lnTo>
                    <a:pt x="381059" y="90615"/>
                  </a:lnTo>
                  <a:lnTo>
                    <a:pt x="349088" y="142981"/>
                  </a:lnTo>
                  <a:lnTo>
                    <a:pt x="347340" y="142033"/>
                  </a:lnTo>
                  <a:lnTo>
                    <a:pt x="269052" y="270261"/>
                  </a:lnTo>
                  <a:cubicBezTo>
                    <a:pt x="309103" y="277780"/>
                    <a:pt x="340244" y="298679"/>
                    <a:pt x="362475" y="332958"/>
                  </a:cubicBezTo>
                  <a:cubicBezTo>
                    <a:pt x="384707" y="367237"/>
                    <a:pt x="395992" y="406486"/>
                    <a:pt x="396332" y="450705"/>
                  </a:cubicBezTo>
                  <a:lnTo>
                    <a:pt x="396332" y="494542"/>
                  </a:lnTo>
                  <a:lnTo>
                    <a:pt x="386771" y="581359"/>
                  </a:lnTo>
                  <a:lnTo>
                    <a:pt x="368654" y="596307"/>
                  </a:lnTo>
                  <a:cubicBezTo>
                    <a:pt x="325682" y="625338"/>
                    <a:pt x="273880" y="642289"/>
                    <a:pt x="218119" y="642289"/>
                  </a:cubicBezTo>
                  <a:cubicBezTo>
                    <a:pt x="143770" y="642289"/>
                    <a:pt x="76460" y="612153"/>
                    <a:pt x="27738" y="563430"/>
                  </a:cubicBezTo>
                  <a:lnTo>
                    <a:pt x="3869" y="534502"/>
                  </a:lnTo>
                  <a:lnTo>
                    <a:pt x="0" y="512892"/>
                  </a:lnTo>
                  <a:lnTo>
                    <a:pt x="136442" y="512892"/>
                  </a:lnTo>
                  <a:cubicBezTo>
                    <a:pt x="138164" y="537401"/>
                    <a:pt x="143647" y="555921"/>
                    <a:pt x="152893" y="568452"/>
                  </a:cubicBezTo>
                  <a:cubicBezTo>
                    <a:pt x="162139" y="580983"/>
                    <a:pt x="177061" y="587269"/>
                    <a:pt x="197657" y="587312"/>
                  </a:cubicBezTo>
                  <a:cubicBezTo>
                    <a:pt x="221590" y="587461"/>
                    <a:pt x="237744" y="579772"/>
                    <a:pt x="246118" y="564247"/>
                  </a:cubicBezTo>
                  <a:cubicBezTo>
                    <a:pt x="254493" y="548721"/>
                    <a:pt x="258404" y="524467"/>
                    <a:pt x="257851" y="491483"/>
                  </a:cubicBezTo>
                  <a:lnTo>
                    <a:pt x="257851" y="455802"/>
                  </a:lnTo>
                  <a:cubicBezTo>
                    <a:pt x="257830" y="422394"/>
                    <a:pt x="251751" y="399753"/>
                    <a:pt x="239614" y="387881"/>
                  </a:cubicBezTo>
                  <a:cubicBezTo>
                    <a:pt x="227478" y="376009"/>
                    <a:pt x="209411" y="370444"/>
                    <a:pt x="185414" y="371187"/>
                  </a:cubicBezTo>
                  <a:lnTo>
                    <a:pt x="118114" y="371187"/>
                  </a:lnTo>
                  <a:lnTo>
                    <a:pt x="118114" y="281475"/>
                  </a:lnTo>
                  <a:lnTo>
                    <a:pt x="215001" y="121422"/>
                  </a:lnTo>
                  <a:lnTo>
                    <a:pt x="137014" y="121422"/>
                  </a:lnTo>
                  <a:lnTo>
                    <a:pt x="124740" y="125232"/>
                  </a:lnTo>
                  <a:lnTo>
                    <a:pt x="24438" y="125232"/>
                  </a:lnTo>
                  <a:close/>
                </a:path>
              </a:pathLst>
            </a:custGeom>
            <a:solidFill>
              <a:srgbClr val="ED6C0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8000" b="0" i="0" u="none" strike="noStrike" kern="1200" cap="none" spc="0" normalizeH="0" baseline="0" noProof="0" dirty="0">
                <a:ln>
                  <a:noFill/>
                </a:ln>
                <a:solidFill>
                  <a:srgbClr val="ED6C00"/>
                </a:solidFill>
                <a:effectLst/>
                <a:uLnTx/>
                <a:uFillTx/>
                <a:latin typeface="Akrobat Black" panose="00000A00000000000000" pitchFamily="50" charset="0"/>
                <a:ea typeface="等线" panose="02010600030101010101" pitchFamily="2" charset="-122"/>
                <a:cs typeface="+mn-cs"/>
              </a:endParaRPr>
            </a:p>
          </p:txBody>
        </p:sp>
        <p:sp>
          <p:nvSpPr>
            <p:cNvPr id="27" name="文本框 26">
              <a:extLst>
                <a:ext uri="{FF2B5EF4-FFF2-40B4-BE49-F238E27FC236}">
                  <a16:creationId xmlns:a16="http://schemas.microsoft.com/office/drawing/2014/main" id="{9FB600D3-9206-473F-89A3-6E631BA2B7AF}"/>
                </a:ext>
              </a:extLst>
            </p:cNvPr>
            <p:cNvSpPr txBox="1"/>
            <p:nvPr/>
          </p:nvSpPr>
          <p:spPr>
            <a:xfrm>
              <a:off x="6112826" y="4542574"/>
              <a:ext cx="309024" cy="465892"/>
            </a:xfrm>
            <a:custGeom>
              <a:avLst/>
              <a:gdLst/>
              <a:ahLst/>
              <a:cxnLst/>
              <a:rect l="l" t="t" r="r" b="b"/>
              <a:pathLst>
                <a:path w="309024" h="465892">
                  <a:moveTo>
                    <a:pt x="175860" y="0"/>
                  </a:moveTo>
                  <a:lnTo>
                    <a:pt x="266122" y="0"/>
                  </a:lnTo>
                  <a:lnTo>
                    <a:pt x="169235" y="160053"/>
                  </a:lnTo>
                  <a:lnTo>
                    <a:pt x="169235" y="249765"/>
                  </a:lnTo>
                  <a:lnTo>
                    <a:pt x="236535" y="249765"/>
                  </a:lnTo>
                  <a:cubicBezTo>
                    <a:pt x="260532" y="249022"/>
                    <a:pt x="278599" y="254587"/>
                    <a:pt x="290735" y="266459"/>
                  </a:cubicBezTo>
                  <a:cubicBezTo>
                    <a:pt x="302872" y="278331"/>
                    <a:pt x="308951" y="300972"/>
                    <a:pt x="308972" y="334380"/>
                  </a:cubicBezTo>
                  <a:lnTo>
                    <a:pt x="308972" y="370061"/>
                  </a:lnTo>
                  <a:cubicBezTo>
                    <a:pt x="309525" y="403045"/>
                    <a:pt x="305614" y="427299"/>
                    <a:pt x="297239" y="442825"/>
                  </a:cubicBezTo>
                  <a:cubicBezTo>
                    <a:pt x="288865" y="458350"/>
                    <a:pt x="272711" y="466039"/>
                    <a:pt x="248778" y="465890"/>
                  </a:cubicBezTo>
                  <a:cubicBezTo>
                    <a:pt x="228182" y="465847"/>
                    <a:pt x="213260" y="459561"/>
                    <a:pt x="204014" y="447030"/>
                  </a:cubicBezTo>
                  <a:cubicBezTo>
                    <a:pt x="194768" y="434499"/>
                    <a:pt x="189285" y="415979"/>
                    <a:pt x="187563" y="391470"/>
                  </a:cubicBezTo>
                  <a:lnTo>
                    <a:pt x="51121" y="391470"/>
                  </a:lnTo>
                  <a:lnTo>
                    <a:pt x="54990" y="413080"/>
                  </a:lnTo>
                  <a:lnTo>
                    <a:pt x="45982" y="402162"/>
                  </a:lnTo>
                  <a:cubicBezTo>
                    <a:pt x="16951" y="359191"/>
                    <a:pt x="0" y="307389"/>
                    <a:pt x="0" y="251627"/>
                  </a:cubicBezTo>
                  <a:cubicBezTo>
                    <a:pt x="0" y="140104"/>
                    <a:pt x="67805" y="44418"/>
                    <a:pt x="164440" y="3545"/>
                  </a:cubicBezTo>
                  <a:lnTo>
                    <a:pt x="175860"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8000" b="0" i="0" u="none" strike="noStrike" kern="1200" cap="none" spc="0" normalizeH="0" baseline="0" noProof="0" dirty="0">
                <a:ln>
                  <a:noFill/>
                </a:ln>
                <a:solidFill>
                  <a:srgbClr val="ED6C00"/>
                </a:solidFill>
                <a:effectLst/>
                <a:uLnTx/>
                <a:uFillTx/>
                <a:latin typeface="Akrobat Black" panose="00000A00000000000000" pitchFamily="50" charset="0"/>
                <a:ea typeface="等线" panose="02010600030101010101" pitchFamily="2" charset="-122"/>
                <a:cs typeface="+mn-cs"/>
              </a:endParaRPr>
            </a:p>
          </p:txBody>
        </p:sp>
        <p:sp>
          <p:nvSpPr>
            <p:cNvPr id="26" name="文本框 25">
              <a:extLst>
                <a:ext uri="{FF2B5EF4-FFF2-40B4-BE49-F238E27FC236}">
                  <a16:creationId xmlns:a16="http://schemas.microsoft.com/office/drawing/2014/main" id="{70BC851F-8BB4-46EE-891C-6813BB1E8621}"/>
                </a:ext>
              </a:extLst>
            </p:cNvPr>
            <p:cNvSpPr txBox="1"/>
            <p:nvPr/>
          </p:nvSpPr>
          <p:spPr>
            <a:xfrm>
              <a:off x="6433000" y="4560323"/>
              <a:ext cx="218307" cy="442188"/>
            </a:xfrm>
            <a:custGeom>
              <a:avLst/>
              <a:gdLst/>
              <a:ahLst/>
              <a:cxnLst/>
              <a:rect l="l" t="t" r="r" b="b"/>
              <a:pathLst>
                <a:path w="218307" h="442188">
                  <a:moveTo>
                    <a:pt x="80035" y="0"/>
                  </a:moveTo>
                  <a:lnTo>
                    <a:pt x="99602" y="10620"/>
                  </a:lnTo>
                  <a:cubicBezTo>
                    <a:pt x="171220" y="59005"/>
                    <a:pt x="218307" y="140943"/>
                    <a:pt x="218307" y="233878"/>
                  </a:cubicBezTo>
                  <a:cubicBezTo>
                    <a:pt x="218307" y="308227"/>
                    <a:pt x="188171" y="375537"/>
                    <a:pt x="139448" y="424259"/>
                  </a:cubicBezTo>
                  <a:lnTo>
                    <a:pt x="117719" y="442188"/>
                  </a:lnTo>
                  <a:lnTo>
                    <a:pt x="127280" y="355371"/>
                  </a:lnTo>
                  <a:lnTo>
                    <a:pt x="127280" y="311534"/>
                  </a:lnTo>
                  <a:cubicBezTo>
                    <a:pt x="126940" y="267315"/>
                    <a:pt x="115655" y="228066"/>
                    <a:pt x="93423" y="193787"/>
                  </a:cubicBezTo>
                  <a:cubicBezTo>
                    <a:pt x="71192" y="159508"/>
                    <a:pt x="40051" y="138609"/>
                    <a:pt x="0" y="131090"/>
                  </a:cubicBezTo>
                  <a:lnTo>
                    <a:pt x="80035"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8000" b="0" i="0" u="none" strike="noStrike" kern="1200" cap="none" spc="0" normalizeH="0" baseline="0" noProof="0" dirty="0">
                <a:ln>
                  <a:noFill/>
                </a:ln>
                <a:solidFill>
                  <a:srgbClr val="ED6C00"/>
                </a:solidFill>
                <a:effectLst/>
                <a:uLnTx/>
                <a:uFillTx/>
                <a:latin typeface="Akrobat Black" panose="00000A00000000000000" pitchFamily="50" charset="0"/>
                <a:ea typeface="等线" panose="02010600030101010101" pitchFamily="2" charset="-122"/>
                <a:cs typeface="+mn-cs"/>
              </a:endParaRPr>
            </a:p>
          </p:txBody>
        </p:sp>
      </p:grpSp>
      <p:grpSp>
        <p:nvGrpSpPr>
          <p:cNvPr id="55" name="组合 54">
            <a:extLst>
              <a:ext uri="{FF2B5EF4-FFF2-40B4-BE49-F238E27FC236}">
                <a16:creationId xmlns:a16="http://schemas.microsoft.com/office/drawing/2014/main" id="{26905511-13E1-4896-A396-8AEF0DC87212}"/>
              </a:ext>
            </a:extLst>
          </p:cNvPr>
          <p:cNvGrpSpPr/>
          <p:nvPr/>
        </p:nvGrpSpPr>
        <p:grpSpPr>
          <a:xfrm>
            <a:off x="6112826" y="4916401"/>
            <a:ext cx="538479" cy="642290"/>
            <a:chOff x="8367622" y="4421151"/>
            <a:chExt cx="538479" cy="642290"/>
          </a:xfrm>
        </p:grpSpPr>
        <p:sp>
          <p:nvSpPr>
            <p:cNvPr id="51" name="文本框 50">
              <a:extLst>
                <a:ext uri="{FF2B5EF4-FFF2-40B4-BE49-F238E27FC236}">
                  <a16:creationId xmlns:a16="http://schemas.microsoft.com/office/drawing/2014/main" id="{9184F659-EE99-4521-A897-D71127FA8915}"/>
                </a:ext>
              </a:extLst>
            </p:cNvPr>
            <p:cNvSpPr txBox="1"/>
            <p:nvPr/>
          </p:nvSpPr>
          <p:spPr>
            <a:xfrm>
              <a:off x="8404153" y="4421151"/>
              <a:ext cx="459521" cy="640268"/>
            </a:xfrm>
            <a:custGeom>
              <a:avLst/>
              <a:gdLst>
                <a:gd name="connsiteX0" fmla="*/ 130454 w 459521"/>
                <a:gd name="connsiteY0" fmla="*/ 0 h 640268"/>
                <a:gd name="connsiteX1" fmla="*/ 265991 w 459521"/>
                <a:gd name="connsiteY1" fmla="*/ 0 h 640268"/>
                <a:gd name="connsiteX2" fmla="*/ 236036 w 459521"/>
                <a:gd name="connsiteY2" fmla="*/ 107955 h 640268"/>
                <a:gd name="connsiteX3" fmla="*/ 235009 w 459521"/>
                <a:gd name="connsiteY3" fmla="*/ 107852 h 640268"/>
                <a:gd name="connsiteX4" fmla="*/ 147781 w 459521"/>
                <a:gd name="connsiteY4" fmla="*/ 422206 h 640268"/>
                <a:gd name="connsiteX5" fmla="*/ 254792 w 459521"/>
                <a:gd name="connsiteY5" fmla="*/ 422206 h 640268"/>
                <a:gd name="connsiteX6" fmla="*/ 276174 w 459521"/>
                <a:gd name="connsiteY6" fmla="*/ 205121 h 640268"/>
                <a:gd name="connsiteX7" fmla="*/ 386140 w 459521"/>
                <a:gd name="connsiteY7" fmla="*/ 205121 h 640268"/>
                <a:gd name="connsiteX8" fmla="*/ 386140 w 459521"/>
                <a:gd name="connsiteY8" fmla="*/ 422206 h 640268"/>
                <a:gd name="connsiteX9" fmla="*/ 459521 w 459521"/>
                <a:gd name="connsiteY9" fmla="*/ 422206 h 640268"/>
                <a:gd name="connsiteX10" fmla="*/ 459521 w 459521"/>
                <a:gd name="connsiteY10" fmla="*/ 517036 h 640268"/>
                <a:gd name="connsiteX11" fmla="*/ 455967 w 459521"/>
                <a:gd name="connsiteY11" fmla="*/ 523584 h 640268"/>
                <a:gd name="connsiteX12" fmla="*/ 437127 w 459521"/>
                <a:gd name="connsiteY12" fmla="*/ 546417 h 640268"/>
                <a:gd name="connsiteX13" fmla="*/ 386140 w 459521"/>
                <a:gd name="connsiteY13" fmla="*/ 546417 h 640268"/>
                <a:gd name="connsiteX14" fmla="*/ 386140 w 459521"/>
                <a:gd name="connsiteY14" fmla="*/ 593918 h 640268"/>
                <a:gd name="connsiteX15" fmla="*/ 383244 w 459521"/>
                <a:gd name="connsiteY15" fmla="*/ 596307 h 640268"/>
                <a:gd name="connsiteX16" fmla="*/ 286970 w 459521"/>
                <a:gd name="connsiteY16" fmla="*/ 636819 h 640268"/>
                <a:gd name="connsiteX17" fmla="*/ 252756 w 459521"/>
                <a:gd name="connsiteY17" fmla="*/ 640268 h 640268"/>
                <a:gd name="connsiteX18" fmla="*/ 252756 w 459521"/>
                <a:gd name="connsiteY18" fmla="*/ 546417 h 640268"/>
                <a:gd name="connsiteX19" fmla="*/ 28291 w 459521"/>
                <a:gd name="connsiteY19" fmla="*/ 546417 h 640268"/>
                <a:gd name="connsiteX20" fmla="*/ 9451 w 459521"/>
                <a:gd name="connsiteY20" fmla="*/ 523584 h 640268"/>
                <a:gd name="connsiteX21" fmla="*/ 0 w 459521"/>
                <a:gd name="connsiteY21" fmla="*/ 506172 h 640268"/>
                <a:gd name="connsiteX22" fmla="*/ 0 w 459521"/>
                <a:gd name="connsiteY22" fmla="*/ 473112 h 640268"/>
                <a:gd name="connsiteX23" fmla="*/ 89532 w 459521"/>
                <a:gd name="connsiteY23" fmla="*/ 145797 h 640268"/>
                <a:gd name="connsiteX24" fmla="*/ 90755 w 459521"/>
                <a:gd name="connsiteY24" fmla="*/ 145134 h 640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521" h="640268">
                  <a:moveTo>
                    <a:pt x="130454" y="0"/>
                  </a:moveTo>
                  <a:lnTo>
                    <a:pt x="265991" y="0"/>
                  </a:lnTo>
                  <a:lnTo>
                    <a:pt x="236036" y="107955"/>
                  </a:lnTo>
                  <a:lnTo>
                    <a:pt x="235009" y="107852"/>
                  </a:lnTo>
                  <a:lnTo>
                    <a:pt x="147781" y="422206"/>
                  </a:lnTo>
                  <a:lnTo>
                    <a:pt x="254792" y="422206"/>
                  </a:lnTo>
                  <a:lnTo>
                    <a:pt x="276174" y="205121"/>
                  </a:lnTo>
                  <a:lnTo>
                    <a:pt x="386140" y="205121"/>
                  </a:lnTo>
                  <a:lnTo>
                    <a:pt x="386140" y="422206"/>
                  </a:lnTo>
                  <a:lnTo>
                    <a:pt x="459521" y="422206"/>
                  </a:lnTo>
                  <a:lnTo>
                    <a:pt x="459521" y="517036"/>
                  </a:lnTo>
                  <a:lnTo>
                    <a:pt x="455967" y="523584"/>
                  </a:lnTo>
                  <a:lnTo>
                    <a:pt x="437127" y="546417"/>
                  </a:lnTo>
                  <a:lnTo>
                    <a:pt x="386140" y="546417"/>
                  </a:lnTo>
                  <a:lnTo>
                    <a:pt x="386140" y="593918"/>
                  </a:lnTo>
                  <a:lnTo>
                    <a:pt x="383244" y="596307"/>
                  </a:lnTo>
                  <a:cubicBezTo>
                    <a:pt x="354596" y="615661"/>
                    <a:pt x="322024" y="629646"/>
                    <a:pt x="286970" y="636819"/>
                  </a:cubicBezTo>
                  <a:lnTo>
                    <a:pt x="252756" y="640268"/>
                  </a:lnTo>
                  <a:lnTo>
                    <a:pt x="252756" y="546417"/>
                  </a:lnTo>
                  <a:lnTo>
                    <a:pt x="28291" y="546417"/>
                  </a:lnTo>
                  <a:lnTo>
                    <a:pt x="9451" y="523584"/>
                  </a:lnTo>
                  <a:lnTo>
                    <a:pt x="0" y="506172"/>
                  </a:lnTo>
                  <a:lnTo>
                    <a:pt x="0" y="473112"/>
                  </a:lnTo>
                  <a:lnTo>
                    <a:pt x="89532" y="145797"/>
                  </a:lnTo>
                  <a:lnTo>
                    <a:pt x="90755" y="145134"/>
                  </a:lnTo>
                  <a:close/>
                </a:path>
              </a:pathLst>
            </a:custGeom>
            <a:solidFill>
              <a:srgbClr val="ED6C0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8000" b="0" i="0" u="none" strike="noStrike" kern="1200" cap="none" spc="0" normalizeH="0" baseline="0" noProof="0" dirty="0">
                <a:ln>
                  <a:noFill/>
                </a:ln>
                <a:solidFill>
                  <a:srgbClr val="ED6C00"/>
                </a:solidFill>
                <a:effectLst/>
                <a:uLnTx/>
                <a:uFillTx/>
                <a:latin typeface="Akrobat Black" panose="00000A00000000000000" pitchFamily="50" charset="0"/>
                <a:ea typeface="等线" panose="02010600030101010101" pitchFamily="2" charset="-122"/>
                <a:cs typeface="+mn-cs"/>
              </a:endParaRPr>
            </a:p>
          </p:txBody>
        </p:sp>
        <p:sp>
          <p:nvSpPr>
            <p:cNvPr id="28" name="文本框 27">
              <a:extLst>
                <a:ext uri="{FF2B5EF4-FFF2-40B4-BE49-F238E27FC236}">
                  <a16:creationId xmlns:a16="http://schemas.microsoft.com/office/drawing/2014/main" id="{24EDE06E-FCFE-48B8-890E-530244313433}"/>
                </a:ext>
              </a:extLst>
            </p:cNvPr>
            <p:cNvSpPr txBox="1"/>
            <p:nvPr/>
          </p:nvSpPr>
          <p:spPr>
            <a:xfrm>
              <a:off x="8551933" y="4525297"/>
              <a:ext cx="354168" cy="412891"/>
            </a:xfrm>
            <a:custGeom>
              <a:avLst/>
              <a:gdLst/>
              <a:ahLst/>
              <a:cxnLst/>
              <a:rect l="l" t="t" r="r" b="b"/>
              <a:pathLst>
                <a:path w="354168" h="412891">
                  <a:moveTo>
                    <a:pt x="88256" y="0"/>
                  </a:moveTo>
                  <a:lnTo>
                    <a:pt x="139189" y="5134"/>
                  </a:lnTo>
                  <a:cubicBezTo>
                    <a:pt x="261877" y="30240"/>
                    <a:pt x="354168" y="138794"/>
                    <a:pt x="354168" y="268904"/>
                  </a:cubicBezTo>
                  <a:cubicBezTo>
                    <a:pt x="354168" y="306078"/>
                    <a:pt x="346634" y="341493"/>
                    <a:pt x="333010" y="373704"/>
                  </a:cubicBezTo>
                  <a:lnTo>
                    <a:pt x="311740" y="412891"/>
                  </a:lnTo>
                  <a:lnTo>
                    <a:pt x="311740" y="318061"/>
                  </a:lnTo>
                  <a:lnTo>
                    <a:pt x="238359" y="318061"/>
                  </a:lnTo>
                  <a:lnTo>
                    <a:pt x="238359" y="100976"/>
                  </a:lnTo>
                  <a:lnTo>
                    <a:pt x="128393" y="100976"/>
                  </a:lnTo>
                  <a:lnTo>
                    <a:pt x="107011" y="318061"/>
                  </a:lnTo>
                  <a:lnTo>
                    <a:pt x="0" y="318061"/>
                  </a:lnTo>
                  <a:lnTo>
                    <a:pt x="88256"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8000" b="0" i="0" u="none" strike="noStrike" kern="1200" cap="none" spc="0" normalizeH="0" baseline="0" noProof="0" dirty="0">
                <a:ln>
                  <a:noFill/>
                </a:ln>
                <a:solidFill>
                  <a:srgbClr val="ED6C00"/>
                </a:solidFill>
                <a:effectLst/>
                <a:uLnTx/>
                <a:uFillTx/>
                <a:latin typeface="Akrobat Black" panose="00000A00000000000000" pitchFamily="50" charset="0"/>
                <a:ea typeface="等线" panose="02010600030101010101" pitchFamily="2" charset="-122"/>
                <a:cs typeface="+mn-cs"/>
              </a:endParaRPr>
            </a:p>
          </p:txBody>
        </p:sp>
        <p:sp>
          <p:nvSpPr>
            <p:cNvPr id="25" name="文本框 24">
              <a:extLst>
                <a:ext uri="{FF2B5EF4-FFF2-40B4-BE49-F238E27FC236}">
                  <a16:creationId xmlns:a16="http://schemas.microsoft.com/office/drawing/2014/main" id="{0C359581-8E4C-4AF5-8C15-784ADCA4CF53}"/>
                </a:ext>
              </a:extLst>
            </p:cNvPr>
            <p:cNvSpPr txBox="1"/>
            <p:nvPr/>
          </p:nvSpPr>
          <p:spPr>
            <a:xfrm>
              <a:off x="8367622" y="4566949"/>
              <a:ext cx="126063" cy="360375"/>
            </a:xfrm>
            <a:custGeom>
              <a:avLst/>
              <a:gdLst/>
              <a:ahLst/>
              <a:cxnLst/>
              <a:rect l="l" t="t" r="r" b="b"/>
              <a:pathLst>
                <a:path w="126063" h="360375">
                  <a:moveTo>
                    <a:pt x="126063" y="0"/>
                  </a:moveTo>
                  <a:lnTo>
                    <a:pt x="36531" y="327315"/>
                  </a:lnTo>
                  <a:lnTo>
                    <a:pt x="36531" y="360375"/>
                  </a:lnTo>
                  <a:lnTo>
                    <a:pt x="21158" y="332052"/>
                  </a:lnTo>
                  <a:cubicBezTo>
                    <a:pt x="7534" y="299841"/>
                    <a:pt x="0" y="264426"/>
                    <a:pt x="0" y="227252"/>
                  </a:cubicBezTo>
                  <a:cubicBezTo>
                    <a:pt x="0" y="134317"/>
                    <a:pt x="47087" y="52379"/>
                    <a:pt x="118705" y="3994"/>
                  </a:cubicBezTo>
                  <a:lnTo>
                    <a:pt x="126063"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8000" b="0" i="0" u="none" strike="noStrike" kern="1200" cap="none" spc="0" normalizeH="0" baseline="0" noProof="0" dirty="0">
                <a:ln>
                  <a:noFill/>
                </a:ln>
                <a:solidFill>
                  <a:srgbClr val="ED6C00"/>
                </a:solidFill>
                <a:effectLst/>
                <a:uLnTx/>
                <a:uFillTx/>
                <a:latin typeface="Akrobat Black" panose="00000A00000000000000" pitchFamily="50" charset="0"/>
                <a:ea typeface="等线" panose="02010600030101010101" pitchFamily="2" charset="-122"/>
                <a:cs typeface="+mn-cs"/>
              </a:endParaRPr>
            </a:p>
          </p:txBody>
        </p:sp>
        <p:sp>
          <p:nvSpPr>
            <p:cNvPr id="21" name="文本框 20">
              <a:extLst>
                <a:ext uri="{FF2B5EF4-FFF2-40B4-BE49-F238E27FC236}">
                  <a16:creationId xmlns:a16="http://schemas.microsoft.com/office/drawing/2014/main" id="{5AFB35BB-BC93-4360-9C25-50D29D3FB85E}"/>
                </a:ext>
              </a:extLst>
            </p:cNvPr>
            <p:cNvSpPr txBox="1"/>
            <p:nvPr/>
          </p:nvSpPr>
          <p:spPr>
            <a:xfrm>
              <a:off x="8432444" y="4967569"/>
              <a:ext cx="224465" cy="95872"/>
            </a:xfrm>
            <a:custGeom>
              <a:avLst/>
              <a:gdLst/>
              <a:ahLst/>
              <a:cxnLst/>
              <a:rect l="l" t="t" r="r" b="b"/>
              <a:pathLst>
                <a:path w="224465" h="95872">
                  <a:moveTo>
                    <a:pt x="0" y="0"/>
                  </a:moveTo>
                  <a:lnTo>
                    <a:pt x="224465" y="0"/>
                  </a:lnTo>
                  <a:lnTo>
                    <a:pt x="224465" y="93851"/>
                  </a:lnTo>
                  <a:lnTo>
                    <a:pt x="204418" y="95872"/>
                  </a:lnTo>
                  <a:cubicBezTo>
                    <a:pt x="130069" y="95872"/>
                    <a:pt x="62759" y="65736"/>
                    <a:pt x="14037" y="17013"/>
                  </a:cubicBezTo>
                  <a:lnTo>
                    <a:pt x="0"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8000" b="0" i="0" u="none" strike="noStrike" kern="1200" cap="none" spc="0" normalizeH="0" baseline="0" noProof="0" dirty="0">
                <a:ln>
                  <a:noFill/>
                </a:ln>
                <a:solidFill>
                  <a:srgbClr val="ED6C00"/>
                </a:solidFill>
                <a:effectLst/>
                <a:uLnTx/>
                <a:uFillTx/>
                <a:latin typeface="Akrobat Black" panose="00000A00000000000000" pitchFamily="50" charset="0"/>
                <a:ea typeface="等线" panose="02010600030101010101" pitchFamily="2" charset="-122"/>
                <a:cs typeface="+mn-cs"/>
              </a:endParaRPr>
            </a:p>
          </p:txBody>
        </p:sp>
        <p:sp>
          <p:nvSpPr>
            <p:cNvPr id="20" name="文本框 19">
              <a:extLst>
                <a:ext uri="{FF2B5EF4-FFF2-40B4-BE49-F238E27FC236}">
                  <a16:creationId xmlns:a16="http://schemas.microsoft.com/office/drawing/2014/main" id="{E4C78797-46CD-4DBC-BED2-3DDB3894444F}"/>
                </a:ext>
              </a:extLst>
            </p:cNvPr>
            <p:cNvSpPr txBox="1"/>
            <p:nvPr/>
          </p:nvSpPr>
          <p:spPr>
            <a:xfrm>
              <a:off x="8790293" y="4967569"/>
              <a:ext cx="50987" cy="47501"/>
            </a:xfrm>
            <a:custGeom>
              <a:avLst/>
              <a:gdLst/>
              <a:ahLst/>
              <a:cxnLst/>
              <a:rect l="l" t="t" r="r" b="b"/>
              <a:pathLst>
                <a:path w="50987" h="47501">
                  <a:moveTo>
                    <a:pt x="0" y="0"/>
                  </a:moveTo>
                  <a:lnTo>
                    <a:pt x="50987" y="0"/>
                  </a:lnTo>
                  <a:lnTo>
                    <a:pt x="36950" y="17013"/>
                  </a:lnTo>
                  <a:lnTo>
                    <a:pt x="0" y="47501"/>
                  </a:lnTo>
                  <a:lnTo>
                    <a:pt x="0" y="0"/>
                  </a:lnTo>
                  <a:close/>
                </a:path>
              </a:pathLst>
            </a:custGeom>
            <a:solidFill>
              <a:srgbClr val="2F2E4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8000" b="0" i="0" u="none" strike="noStrike" kern="1200" cap="none" spc="0" normalizeH="0" baseline="0" noProof="0" dirty="0">
                <a:ln>
                  <a:noFill/>
                </a:ln>
                <a:solidFill>
                  <a:srgbClr val="ED6C00"/>
                </a:solidFill>
                <a:effectLst/>
                <a:uLnTx/>
                <a:uFillTx/>
                <a:latin typeface="Akrobat Black" panose="00000A00000000000000" pitchFamily="50" charset="0"/>
                <a:ea typeface="等线" panose="02010600030101010101" pitchFamily="2" charset="-122"/>
                <a:cs typeface="+mn-cs"/>
              </a:endParaRPr>
            </a:p>
          </p:txBody>
        </p:sp>
      </p:grpSp>
      <p:sp>
        <p:nvSpPr>
          <p:cNvPr id="59" name="文本框 58">
            <a:extLst>
              <a:ext uri="{FF2B5EF4-FFF2-40B4-BE49-F238E27FC236}">
                <a16:creationId xmlns:a16="http://schemas.microsoft.com/office/drawing/2014/main" id="{2B760292-1FCF-4204-B049-BC98772F6488}"/>
              </a:ext>
            </a:extLst>
          </p:cNvPr>
          <p:cNvSpPr txBox="1"/>
          <p:nvPr/>
        </p:nvSpPr>
        <p:spPr>
          <a:xfrm>
            <a:off x="6720551" y="2117070"/>
            <a:ext cx="199075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2BB7B3"/>
                </a:solidFill>
                <a:latin typeface="思源黑体 CN Regular" panose="020B0500000000000000" pitchFamily="34" charset="-122"/>
                <a:ea typeface="思源黑体 CN Regular" panose="020B0500000000000000" pitchFamily="34" charset="-122"/>
                <a:cs typeface="+mn-ea"/>
                <a:sym typeface="+mn-lt"/>
              </a:rPr>
              <a:t>Introduction</a:t>
            </a:r>
            <a:endParaRPr kumimoji="0" lang="zh-CN" altLang="en-US" sz="1800" b="0" i="0" u="none" strike="noStrike" kern="1200" cap="none" spc="0" normalizeH="0" baseline="0" noProof="0" dirty="0">
              <a:ln>
                <a:noFill/>
              </a:ln>
              <a:solidFill>
                <a:srgbClr val="2BB7B3"/>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61" name="文本框 60">
            <a:extLst>
              <a:ext uri="{FF2B5EF4-FFF2-40B4-BE49-F238E27FC236}">
                <a16:creationId xmlns:a16="http://schemas.microsoft.com/office/drawing/2014/main" id="{EC710F43-3733-4824-9656-79EBF633113D}"/>
              </a:ext>
            </a:extLst>
          </p:cNvPr>
          <p:cNvSpPr txBox="1"/>
          <p:nvPr/>
        </p:nvSpPr>
        <p:spPr>
          <a:xfrm>
            <a:off x="6686908" y="3019431"/>
            <a:ext cx="27823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2BB7B3"/>
                </a:solidFill>
                <a:effectLst/>
                <a:uLnTx/>
                <a:uFillTx/>
                <a:latin typeface="思源黑体 CN Regular" panose="020B0500000000000000" pitchFamily="34" charset="-122"/>
                <a:ea typeface="思源黑体 CN Regular" panose="020B0500000000000000" pitchFamily="34" charset="-122"/>
                <a:cs typeface="+mn-ea"/>
                <a:sym typeface="+mn-lt"/>
              </a:rPr>
              <a:t>Materials and methods</a:t>
            </a:r>
            <a:endParaRPr kumimoji="0" lang="zh-CN" altLang="en-US" sz="1800" b="0" i="0" u="none" strike="noStrike" kern="1200" cap="none" spc="0" normalizeH="0" baseline="0" noProof="0" dirty="0">
              <a:ln>
                <a:noFill/>
              </a:ln>
              <a:solidFill>
                <a:srgbClr val="2BB7B3"/>
              </a:solidFill>
              <a:effectLst/>
              <a:uLnTx/>
              <a:uFillTx/>
              <a:latin typeface="思源黑体 CN Regular" panose="020B0500000000000000" pitchFamily="34" charset="-122"/>
              <a:ea typeface="思源黑体 CN Regular" panose="020B0500000000000000" pitchFamily="34" charset="-122"/>
              <a:cs typeface="+mn-ea"/>
            </a:endParaRPr>
          </a:p>
        </p:txBody>
      </p:sp>
      <p:sp>
        <p:nvSpPr>
          <p:cNvPr id="63" name="文本框 62">
            <a:extLst>
              <a:ext uri="{FF2B5EF4-FFF2-40B4-BE49-F238E27FC236}">
                <a16:creationId xmlns:a16="http://schemas.microsoft.com/office/drawing/2014/main" id="{4A4D8510-21F4-4CAE-A3CB-1ABC462416DB}"/>
              </a:ext>
            </a:extLst>
          </p:cNvPr>
          <p:cNvSpPr txBox="1"/>
          <p:nvPr/>
        </p:nvSpPr>
        <p:spPr>
          <a:xfrm>
            <a:off x="6666904" y="4043930"/>
            <a:ext cx="199075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2BB7B3"/>
                </a:solidFill>
                <a:effectLst/>
                <a:uLnTx/>
                <a:uFillTx/>
                <a:latin typeface="思源黑体 CN Regular" panose="020B0500000000000000" pitchFamily="34" charset="-122"/>
                <a:ea typeface="思源黑体 CN Regular" panose="020B0500000000000000" pitchFamily="34" charset="-122"/>
                <a:cs typeface="+mn-ea"/>
                <a:sym typeface="+mn-lt"/>
              </a:rPr>
              <a:t>Result</a:t>
            </a:r>
            <a:endParaRPr kumimoji="0" lang="zh-CN" altLang="en-US" sz="1800" b="0" i="0" u="none" strike="noStrike" kern="1200" cap="none" spc="0" normalizeH="0" baseline="0" noProof="0" dirty="0">
              <a:ln>
                <a:noFill/>
              </a:ln>
              <a:solidFill>
                <a:srgbClr val="2BB7B3"/>
              </a:solidFill>
              <a:effectLst/>
              <a:uLnTx/>
              <a:uFillTx/>
              <a:latin typeface="思源黑体 CN Regular" panose="020B0500000000000000" pitchFamily="34" charset="-122"/>
              <a:ea typeface="思源黑体 CN Regular" panose="020B0500000000000000" pitchFamily="34" charset="-122"/>
              <a:cs typeface="+mn-ea"/>
            </a:endParaRPr>
          </a:p>
        </p:txBody>
      </p:sp>
      <p:sp>
        <p:nvSpPr>
          <p:cNvPr id="65" name="文本框 64">
            <a:extLst>
              <a:ext uri="{FF2B5EF4-FFF2-40B4-BE49-F238E27FC236}">
                <a16:creationId xmlns:a16="http://schemas.microsoft.com/office/drawing/2014/main" id="{33D3AD04-9F1A-4FFC-8002-AEB8D32B0698}"/>
              </a:ext>
            </a:extLst>
          </p:cNvPr>
          <p:cNvSpPr txBox="1"/>
          <p:nvPr/>
        </p:nvSpPr>
        <p:spPr>
          <a:xfrm>
            <a:off x="6706911" y="5044084"/>
            <a:ext cx="27134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2BB7B3"/>
                </a:solidFill>
                <a:effectLst/>
                <a:uLnTx/>
                <a:uFillTx/>
                <a:latin typeface="思源黑体 CN Regular" panose="020B0500000000000000" pitchFamily="34" charset="-122"/>
                <a:ea typeface="思源黑体 CN Regular" panose="020B0500000000000000" pitchFamily="34" charset="-122"/>
                <a:cs typeface="+mn-ea"/>
                <a:sym typeface="+mn-lt"/>
              </a:rPr>
              <a:t>Summary and outlook</a:t>
            </a:r>
            <a:endParaRPr kumimoji="0" lang="zh-CN" altLang="en-US" sz="1800" b="0" i="0" u="none" strike="noStrike" kern="1200" cap="none" spc="0" normalizeH="0" baseline="0" noProof="0" dirty="0">
              <a:ln>
                <a:noFill/>
              </a:ln>
              <a:solidFill>
                <a:srgbClr val="2BB7B3"/>
              </a:solidFill>
              <a:effectLst/>
              <a:uLnTx/>
              <a:uFillTx/>
              <a:latin typeface="思源黑体 CN Regular" panose="020B0500000000000000" pitchFamily="34" charset="-122"/>
              <a:ea typeface="思源黑体 CN Regular" panose="020B0500000000000000" pitchFamily="34" charset="-122"/>
              <a:cs typeface="+mn-ea"/>
            </a:endParaRPr>
          </a:p>
        </p:txBody>
      </p:sp>
      <p:pic>
        <p:nvPicPr>
          <p:cNvPr id="2" name="图形 1">
            <a:extLst>
              <a:ext uri="{FF2B5EF4-FFF2-40B4-BE49-F238E27FC236}">
                <a16:creationId xmlns:a16="http://schemas.microsoft.com/office/drawing/2014/main" id="{799D6711-900C-4E3F-B9D9-3F697B9F86E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8027" y="1398302"/>
            <a:ext cx="5132431" cy="4091611"/>
          </a:xfrm>
          <a:prstGeom prst="rect">
            <a:avLst/>
          </a:prstGeom>
        </p:spPr>
      </p:pic>
      <p:pic>
        <p:nvPicPr>
          <p:cNvPr id="32" name="图形 31">
            <a:extLst>
              <a:ext uri="{FF2B5EF4-FFF2-40B4-BE49-F238E27FC236}">
                <a16:creationId xmlns:a16="http://schemas.microsoft.com/office/drawing/2014/main" id="{C3DDE151-5E13-477B-8771-1E0AA9AD46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18952" y="469432"/>
            <a:ext cx="3057110" cy="561730"/>
          </a:xfrm>
          <a:prstGeom prst="rect">
            <a:avLst/>
          </a:prstGeom>
        </p:spPr>
      </p:pic>
    </p:spTree>
    <p:extLst>
      <p:ext uri="{BB962C8B-B14F-4D97-AF65-F5344CB8AC3E}">
        <p14:creationId xmlns:p14="http://schemas.microsoft.com/office/powerpoint/2010/main" val="1126542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CEEC2011-B1F6-4A73-95F2-4B4ABE31D1A3}"/>
              </a:ext>
            </a:extLst>
          </p:cNvPr>
          <p:cNvSpPr txBox="1"/>
          <p:nvPr/>
        </p:nvSpPr>
        <p:spPr>
          <a:xfrm>
            <a:off x="205666" y="792693"/>
            <a:ext cx="9719571" cy="646331"/>
          </a:xfrm>
          <a:prstGeom prst="rect">
            <a:avLst/>
          </a:prstGeom>
          <a:noFill/>
        </p:spPr>
        <p:txBody>
          <a:bodyPr wrap="square">
            <a:spAutoFit/>
          </a:bodyPr>
          <a:lstStyle/>
          <a:p>
            <a:pPr indent="457200"/>
            <a:r>
              <a:rPr lang="en-US" altLang="zh-CN" dirty="0">
                <a:latin typeface="Times" panose="02020603050405020304" pitchFamily="18" charset="0"/>
              </a:rPr>
              <a:t>Methane (CH4) emissions from fossil fuel production activities have been found to account for </a:t>
            </a:r>
            <a:r>
              <a:rPr lang="en-US" altLang="zh-CN" b="1" dirty="0">
                <a:latin typeface="Times" panose="02020603050405020304" pitchFamily="18" charset="0"/>
              </a:rPr>
              <a:t>35%</a:t>
            </a:r>
            <a:r>
              <a:rPr lang="en-US" altLang="zh-CN" dirty="0">
                <a:latin typeface="Times" panose="02020603050405020304" pitchFamily="18" charset="0"/>
              </a:rPr>
              <a:t> (range 30%–42%) of total global anthropogenic emissions (</a:t>
            </a:r>
            <a:r>
              <a:rPr lang="en-US" altLang="zh-CN" dirty="0" err="1">
                <a:latin typeface="Times" panose="02020603050405020304" pitchFamily="18" charset="0"/>
              </a:rPr>
              <a:t>Saunois</a:t>
            </a:r>
            <a:r>
              <a:rPr lang="en-US" altLang="zh-CN" dirty="0">
                <a:latin typeface="Times" panose="02020603050405020304" pitchFamily="18" charset="0"/>
              </a:rPr>
              <a:t> et al., 2020). </a:t>
            </a:r>
            <a:endParaRPr lang="zh-CN" altLang="en-US" dirty="0">
              <a:latin typeface="Times" panose="02020603050405020304" pitchFamily="18" charset="0"/>
            </a:endParaRPr>
          </a:p>
        </p:txBody>
      </p:sp>
      <p:pic>
        <p:nvPicPr>
          <p:cNvPr id="12" name="图片 11">
            <a:extLst>
              <a:ext uri="{FF2B5EF4-FFF2-40B4-BE49-F238E27FC236}">
                <a16:creationId xmlns:a16="http://schemas.microsoft.com/office/drawing/2014/main" id="{E5338C38-97C4-44FF-BE81-ED0D794E75EC}"/>
              </a:ext>
            </a:extLst>
          </p:cNvPr>
          <p:cNvPicPr>
            <a:picLocks noChangeAspect="1"/>
          </p:cNvPicPr>
          <p:nvPr/>
        </p:nvPicPr>
        <p:blipFill>
          <a:blip r:embed="rId3"/>
          <a:stretch>
            <a:fillRect/>
          </a:stretch>
        </p:blipFill>
        <p:spPr>
          <a:xfrm>
            <a:off x="205666" y="1505930"/>
            <a:ext cx="7491274" cy="4548402"/>
          </a:xfrm>
          <a:prstGeom prst="rect">
            <a:avLst/>
          </a:prstGeom>
        </p:spPr>
      </p:pic>
      <p:sp>
        <p:nvSpPr>
          <p:cNvPr id="14" name="文本框 13">
            <a:extLst>
              <a:ext uri="{FF2B5EF4-FFF2-40B4-BE49-F238E27FC236}">
                <a16:creationId xmlns:a16="http://schemas.microsoft.com/office/drawing/2014/main" id="{90CE4B73-76C3-4905-B22B-043EB2504D11}"/>
              </a:ext>
            </a:extLst>
          </p:cNvPr>
          <p:cNvSpPr txBox="1"/>
          <p:nvPr/>
        </p:nvSpPr>
        <p:spPr>
          <a:xfrm>
            <a:off x="205666" y="6054332"/>
            <a:ext cx="6094520" cy="369332"/>
          </a:xfrm>
          <a:prstGeom prst="rect">
            <a:avLst/>
          </a:prstGeom>
          <a:noFill/>
        </p:spPr>
        <p:txBody>
          <a:bodyPr wrap="square">
            <a:spAutoFit/>
          </a:bodyPr>
          <a:lstStyle/>
          <a:p>
            <a:r>
              <a:rPr lang="en-US" altLang="zh-CN" dirty="0">
                <a:latin typeface="Times" panose="02020603050405020304" pitchFamily="18" charset="0"/>
              </a:rPr>
              <a:t>(</a:t>
            </a:r>
            <a:r>
              <a:rPr lang="en-US" altLang="zh-CN" dirty="0" err="1">
                <a:latin typeface="Times" panose="02020603050405020304" pitchFamily="18" charset="0"/>
              </a:rPr>
              <a:t>Saunois</a:t>
            </a:r>
            <a:r>
              <a:rPr lang="en-US" altLang="zh-CN" dirty="0">
                <a:latin typeface="Times" panose="02020603050405020304" pitchFamily="18" charset="0"/>
              </a:rPr>
              <a:t> et al., 2020). </a:t>
            </a:r>
            <a:endParaRPr lang="zh-CN" altLang="en-US" dirty="0"/>
          </a:p>
        </p:txBody>
      </p:sp>
      <p:pic>
        <p:nvPicPr>
          <p:cNvPr id="16" name="图片 15">
            <a:extLst>
              <a:ext uri="{FF2B5EF4-FFF2-40B4-BE49-F238E27FC236}">
                <a16:creationId xmlns:a16="http://schemas.microsoft.com/office/drawing/2014/main" id="{A05EA987-0227-4182-8E5F-2D0060BABA2A}"/>
              </a:ext>
            </a:extLst>
          </p:cNvPr>
          <p:cNvPicPr>
            <a:picLocks noChangeAspect="1"/>
          </p:cNvPicPr>
          <p:nvPr/>
        </p:nvPicPr>
        <p:blipFill>
          <a:blip r:embed="rId4"/>
          <a:stretch>
            <a:fillRect/>
          </a:stretch>
        </p:blipFill>
        <p:spPr>
          <a:xfrm>
            <a:off x="7929536" y="1568074"/>
            <a:ext cx="4133446" cy="1780186"/>
          </a:xfrm>
          <a:prstGeom prst="rect">
            <a:avLst/>
          </a:prstGeom>
        </p:spPr>
      </p:pic>
      <p:sp>
        <p:nvSpPr>
          <p:cNvPr id="18" name="文本框 17">
            <a:extLst>
              <a:ext uri="{FF2B5EF4-FFF2-40B4-BE49-F238E27FC236}">
                <a16:creationId xmlns:a16="http://schemas.microsoft.com/office/drawing/2014/main" id="{E0B33403-A76C-472A-9C9C-F6C7E80A9097}"/>
              </a:ext>
            </a:extLst>
          </p:cNvPr>
          <p:cNvSpPr txBox="1"/>
          <p:nvPr/>
        </p:nvSpPr>
        <p:spPr>
          <a:xfrm>
            <a:off x="7929536" y="3348260"/>
            <a:ext cx="2270465" cy="369332"/>
          </a:xfrm>
          <a:prstGeom prst="rect">
            <a:avLst/>
          </a:prstGeom>
          <a:noFill/>
        </p:spPr>
        <p:txBody>
          <a:bodyPr wrap="square">
            <a:spAutoFit/>
          </a:bodyPr>
          <a:lstStyle/>
          <a:p>
            <a:r>
              <a:rPr lang="en-US" altLang="zh-CN" dirty="0">
                <a:latin typeface="Times" panose="02020603050405020304" pitchFamily="18" charset="0"/>
              </a:rPr>
              <a:t>“point emissions” </a:t>
            </a:r>
            <a:endParaRPr lang="zh-CN" altLang="en-US" dirty="0">
              <a:latin typeface="Times" panose="02020603050405020304" pitchFamily="18" charset="0"/>
            </a:endParaRPr>
          </a:p>
        </p:txBody>
      </p:sp>
      <p:sp>
        <p:nvSpPr>
          <p:cNvPr id="20" name="文本框 19">
            <a:extLst>
              <a:ext uri="{FF2B5EF4-FFF2-40B4-BE49-F238E27FC236}">
                <a16:creationId xmlns:a16="http://schemas.microsoft.com/office/drawing/2014/main" id="{24EB0ECE-E77F-4EC6-A7CB-6F8ADE23B54F}"/>
              </a:ext>
            </a:extLst>
          </p:cNvPr>
          <p:cNvSpPr txBox="1"/>
          <p:nvPr/>
        </p:nvSpPr>
        <p:spPr>
          <a:xfrm>
            <a:off x="7929536" y="4001357"/>
            <a:ext cx="4056798" cy="2031325"/>
          </a:xfrm>
          <a:prstGeom prst="rect">
            <a:avLst/>
          </a:prstGeom>
          <a:noFill/>
        </p:spPr>
        <p:txBody>
          <a:bodyPr wrap="square">
            <a:spAutoFit/>
          </a:bodyPr>
          <a:lstStyle/>
          <a:p>
            <a:r>
              <a:rPr lang="en-US" altLang="zh-CN" dirty="0">
                <a:latin typeface="Times" panose="02020603050405020304" pitchFamily="18" charset="0"/>
              </a:rPr>
              <a:t>The </a:t>
            </a:r>
            <a:r>
              <a:rPr lang="en-US" altLang="zh-CN" b="1" dirty="0">
                <a:latin typeface="Times" panose="02020603050405020304" pitchFamily="18" charset="0"/>
              </a:rPr>
              <a:t>detection and elimination of unintended methane emissions from fossil fuel production activities</a:t>
            </a:r>
            <a:r>
              <a:rPr lang="en-US" altLang="zh-CN" dirty="0">
                <a:latin typeface="Times" panose="02020603050405020304" pitchFamily="18" charset="0"/>
              </a:rPr>
              <a:t> have been identified as a key means to reduce the concentration of greenhouse gases in the atmosphere (United Nations Environment </a:t>
            </a:r>
            <a:r>
              <a:rPr lang="en-US" altLang="zh-CN" dirty="0" err="1">
                <a:latin typeface="Times" panose="02020603050405020304" pitchFamily="18" charset="0"/>
              </a:rPr>
              <a:t>Programme</a:t>
            </a:r>
            <a:r>
              <a:rPr lang="en-US" altLang="zh-CN" dirty="0">
                <a:latin typeface="Times" panose="02020603050405020304" pitchFamily="18" charset="0"/>
              </a:rPr>
              <a:t>, 2021).</a:t>
            </a:r>
          </a:p>
        </p:txBody>
      </p:sp>
      <p:grpSp>
        <p:nvGrpSpPr>
          <p:cNvPr id="9" name="组合 8">
            <a:extLst>
              <a:ext uri="{FF2B5EF4-FFF2-40B4-BE49-F238E27FC236}">
                <a16:creationId xmlns:a16="http://schemas.microsoft.com/office/drawing/2014/main" id="{E7B579FE-8CA1-41DA-B6FA-935E5FEAA024}"/>
              </a:ext>
            </a:extLst>
          </p:cNvPr>
          <p:cNvGrpSpPr/>
          <p:nvPr/>
        </p:nvGrpSpPr>
        <p:grpSpPr>
          <a:xfrm>
            <a:off x="0" y="34045"/>
            <a:ext cx="538481" cy="646099"/>
            <a:chOff x="6112826" y="2859101"/>
            <a:chExt cx="538481" cy="646099"/>
          </a:xfrm>
        </p:grpSpPr>
        <p:sp>
          <p:nvSpPr>
            <p:cNvPr id="10" name="文本框 9">
              <a:extLst>
                <a:ext uri="{FF2B5EF4-FFF2-40B4-BE49-F238E27FC236}">
                  <a16:creationId xmlns:a16="http://schemas.microsoft.com/office/drawing/2014/main" id="{FD0E7E30-AB8A-49C3-8D64-28404ABD82CF}"/>
                </a:ext>
              </a:extLst>
            </p:cNvPr>
            <p:cNvSpPr txBox="1"/>
            <p:nvPr/>
          </p:nvSpPr>
          <p:spPr>
            <a:xfrm>
              <a:off x="6242883" y="2859101"/>
              <a:ext cx="235302" cy="646099"/>
            </a:xfrm>
            <a:custGeom>
              <a:avLst/>
              <a:gdLst>
                <a:gd name="connsiteX0" fmla="*/ 148753 w 235302"/>
                <a:gd name="connsiteY0" fmla="*/ 0 h 646099"/>
                <a:gd name="connsiteX1" fmla="*/ 235302 w 235302"/>
                <a:gd name="connsiteY1" fmla="*/ 0 h 646099"/>
                <a:gd name="connsiteX2" fmla="*/ 235302 w 235302"/>
                <a:gd name="connsiteY2" fmla="*/ 126082 h 646099"/>
                <a:gd name="connsiteX3" fmla="*/ 235302 w 235302"/>
                <a:gd name="connsiteY3" fmla="*/ 627636 h 646099"/>
                <a:gd name="connsiteX4" fmla="*/ 193444 w 235302"/>
                <a:gd name="connsiteY4" fmla="*/ 640629 h 646099"/>
                <a:gd name="connsiteX5" fmla="*/ 139183 w 235302"/>
                <a:gd name="connsiteY5" fmla="*/ 646099 h 646099"/>
                <a:gd name="connsiteX6" fmla="*/ 97841 w 235302"/>
                <a:gd name="connsiteY6" fmla="*/ 641931 h 646099"/>
                <a:gd name="connsiteX7" fmla="*/ 97841 w 235302"/>
                <a:gd name="connsiteY7" fmla="*/ 184440 h 646099"/>
                <a:gd name="connsiteX8" fmla="*/ 0 w 235302"/>
                <a:gd name="connsiteY8" fmla="*/ 240485 h 646099"/>
                <a:gd name="connsiteX9" fmla="*/ 0 w 235302"/>
                <a:gd name="connsiteY9" fmla="*/ 147439 h 646099"/>
                <a:gd name="connsiteX10" fmla="*/ 0 w 235302"/>
                <a:gd name="connsiteY10" fmla="*/ 91712 h 64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302" h="646099">
                  <a:moveTo>
                    <a:pt x="148753" y="0"/>
                  </a:moveTo>
                  <a:lnTo>
                    <a:pt x="235302" y="0"/>
                  </a:lnTo>
                  <a:lnTo>
                    <a:pt x="235302" y="126082"/>
                  </a:lnTo>
                  <a:lnTo>
                    <a:pt x="235302" y="627636"/>
                  </a:lnTo>
                  <a:lnTo>
                    <a:pt x="193444" y="640629"/>
                  </a:lnTo>
                  <a:cubicBezTo>
                    <a:pt x="175917" y="644215"/>
                    <a:pt x="157770" y="646099"/>
                    <a:pt x="139183" y="646099"/>
                  </a:cubicBezTo>
                  <a:lnTo>
                    <a:pt x="97841" y="641931"/>
                  </a:lnTo>
                  <a:lnTo>
                    <a:pt x="97841" y="184440"/>
                  </a:lnTo>
                  <a:lnTo>
                    <a:pt x="0" y="240485"/>
                  </a:lnTo>
                  <a:lnTo>
                    <a:pt x="0" y="147439"/>
                  </a:lnTo>
                  <a:lnTo>
                    <a:pt x="0" y="91712"/>
                  </a:lnTo>
                  <a:close/>
                </a:path>
              </a:pathLst>
            </a:custGeom>
            <a:solidFill>
              <a:srgbClr val="ED6C0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11" name="文本框 10">
              <a:extLst>
                <a:ext uri="{FF2B5EF4-FFF2-40B4-BE49-F238E27FC236}">
                  <a16:creationId xmlns:a16="http://schemas.microsoft.com/office/drawing/2014/main" id="{4389B7AE-2F61-4376-B312-5C11AD51E070}"/>
                </a:ext>
              </a:extLst>
            </p:cNvPr>
            <p:cNvSpPr txBox="1"/>
            <p:nvPr/>
          </p:nvSpPr>
          <p:spPr>
            <a:xfrm>
              <a:off x="6478186" y="2985183"/>
              <a:ext cx="173121" cy="501554"/>
            </a:xfrm>
            <a:custGeom>
              <a:avLst/>
              <a:gdLst/>
              <a:ahLst/>
              <a:cxnLst/>
              <a:rect l="l" t="t" r="r" b="b"/>
              <a:pathLst>
                <a:path w="173121" h="501554">
                  <a:moveTo>
                    <a:pt x="0" y="0"/>
                  </a:moveTo>
                  <a:lnTo>
                    <a:pt x="8681" y="2695"/>
                  </a:lnTo>
                  <a:cubicBezTo>
                    <a:pt x="105315" y="43568"/>
                    <a:pt x="173121" y="139254"/>
                    <a:pt x="173121" y="250777"/>
                  </a:cubicBezTo>
                  <a:cubicBezTo>
                    <a:pt x="173121" y="362300"/>
                    <a:pt x="105315" y="457986"/>
                    <a:pt x="8681" y="498859"/>
                  </a:cubicBezTo>
                  <a:lnTo>
                    <a:pt x="0" y="501554"/>
                  </a:lnTo>
                  <a:lnTo>
                    <a:pt x="0"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13" name="文本框 12">
              <a:extLst>
                <a:ext uri="{FF2B5EF4-FFF2-40B4-BE49-F238E27FC236}">
                  <a16:creationId xmlns:a16="http://schemas.microsoft.com/office/drawing/2014/main" id="{7A6B720F-C651-482B-8D72-8019227FC342}"/>
                </a:ext>
              </a:extLst>
            </p:cNvPr>
            <p:cNvSpPr txBox="1"/>
            <p:nvPr/>
          </p:nvSpPr>
          <p:spPr>
            <a:xfrm>
              <a:off x="6112826" y="3006540"/>
              <a:ext cx="227898" cy="494492"/>
            </a:xfrm>
            <a:custGeom>
              <a:avLst/>
              <a:gdLst/>
              <a:ahLst/>
              <a:cxnLst/>
              <a:rect l="l" t="t" r="r" b="b"/>
              <a:pathLst>
                <a:path w="227898" h="494492">
                  <a:moveTo>
                    <a:pt x="130057" y="0"/>
                  </a:moveTo>
                  <a:lnTo>
                    <a:pt x="130057" y="93046"/>
                  </a:lnTo>
                  <a:lnTo>
                    <a:pt x="227898" y="37001"/>
                  </a:lnTo>
                  <a:lnTo>
                    <a:pt x="227898" y="494492"/>
                  </a:lnTo>
                  <a:lnTo>
                    <a:pt x="214979" y="493190"/>
                  </a:lnTo>
                  <a:cubicBezTo>
                    <a:pt x="92290" y="468084"/>
                    <a:pt x="0" y="359530"/>
                    <a:pt x="0" y="229420"/>
                  </a:cubicBezTo>
                  <a:cubicBezTo>
                    <a:pt x="0" y="136484"/>
                    <a:pt x="47087" y="54546"/>
                    <a:pt x="118705" y="6162"/>
                  </a:cubicBezTo>
                  <a:lnTo>
                    <a:pt x="130057"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grpSp>
      <p:sp>
        <p:nvSpPr>
          <p:cNvPr id="15" name="文本框 14">
            <a:extLst>
              <a:ext uri="{FF2B5EF4-FFF2-40B4-BE49-F238E27FC236}">
                <a16:creationId xmlns:a16="http://schemas.microsoft.com/office/drawing/2014/main" id="{4193781E-9323-47F3-8473-8482337725A3}"/>
              </a:ext>
            </a:extLst>
          </p:cNvPr>
          <p:cNvSpPr txBox="1"/>
          <p:nvPr/>
        </p:nvSpPr>
        <p:spPr>
          <a:xfrm>
            <a:off x="607725" y="206416"/>
            <a:ext cx="1990758" cy="369332"/>
          </a:xfrm>
          <a:prstGeom prst="rect">
            <a:avLst/>
          </a:prstGeom>
          <a:noFill/>
        </p:spPr>
        <p:txBody>
          <a:bodyPr wrap="square" rtlCol="0">
            <a:spAutoFit/>
          </a:bodyPr>
          <a:lstStyle/>
          <a:p>
            <a:pPr>
              <a:defRPr/>
            </a:pPr>
            <a:r>
              <a:rPr lang="en-US" altLang="zh-CN" dirty="0">
                <a:solidFill>
                  <a:srgbClr val="2BB7B3"/>
                </a:solidFill>
                <a:latin typeface="思源黑体 CN Regular" panose="020B0500000000000000" pitchFamily="34" charset="-122"/>
                <a:ea typeface="思源黑体 CN Regular" panose="020B0500000000000000" pitchFamily="34" charset="-122"/>
                <a:cs typeface="+mn-ea"/>
                <a:sym typeface="+mn-lt"/>
              </a:rPr>
              <a:t>Introduction</a:t>
            </a:r>
            <a:endParaRPr lang="zh-CN" altLang="en-US" dirty="0">
              <a:solidFill>
                <a:srgbClr val="2BB7B3"/>
              </a:solidFill>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1659424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BCD9434-05B1-4DD4-AC0C-2C7036878924}"/>
              </a:ext>
            </a:extLst>
          </p:cNvPr>
          <p:cNvPicPr>
            <a:picLocks noChangeAspect="1"/>
          </p:cNvPicPr>
          <p:nvPr/>
        </p:nvPicPr>
        <p:blipFill>
          <a:blip r:embed="rId3"/>
          <a:stretch>
            <a:fillRect/>
          </a:stretch>
        </p:blipFill>
        <p:spPr>
          <a:xfrm>
            <a:off x="737419" y="1440018"/>
            <a:ext cx="6350311" cy="5093517"/>
          </a:xfrm>
          <a:prstGeom prst="rect">
            <a:avLst/>
          </a:prstGeom>
        </p:spPr>
      </p:pic>
      <p:sp>
        <p:nvSpPr>
          <p:cNvPr id="7" name="文本框 6">
            <a:extLst>
              <a:ext uri="{FF2B5EF4-FFF2-40B4-BE49-F238E27FC236}">
                <a16:creationId xmlns:a16="http://schemas.microsoft.com/office/drawing/2014/main" id="{CF2C3638-C6DA-434E-8B62-99376D6FCCE1}"/>
              </a:ext>
            </a:extLst>
          </p:cNvPr>
          <p:cNvSpPr txBox="1"/>
          <p:nvPr/>
        </p:nvSpPr>
        <p:spPr>
          <a:xfrm>
            <a:off x="7691231" y="1440018"/>
            <a:ext cx="4165145" cy="3416320"/>
          </a:xfrm>
          <a:prstGeom prst="rect">
            <a:avLst/>
          </a:prstGeom>
          <a:noFill/>
        </p:spPr>
        <p:txBody>
          <a:bodyPr wrap="square">
            <a:spAutoFit/>
          </a:bodyPr>
          <a:lstStyle/>
          <a:p>
            <a:r>
              <a:rPr lang="en-US" altLang="zh-CN" dirty="0">
                <a:latin typeface="Times" panose="02020603050405020304" pitchFamily="18" charset="0"/>
              </a:rPr>
              <a:t>-The retrieval of methane from space measurements typically relies on spectrally-resolved measurements of solar radiation reflected by the Earth's surface in the </a:t>
            </a:r>
            <a:r>
              <a:rPr lang="en-US" altLang="zh-CN" b="1" dirty="0">
                <a:latin typeface="Times" panose="02020603050405020304" pitchFamily="18" charset="0"/>
              </a:rPr>
              <a:t>shortwave infrared (SWIR) </a:t>
            </a:r>
            <a:r>
              <a:rPr lang="en-US" altLang="zh-CN" dirty="0">
                <a:latin typeface="Times" panose="02020603050405020304" pitchFamily="18" charset="0"/>
              </a:rPr>
              <a:t>part of the spectrum (~1600–2500 nm). </a:t>
            </a:r>
          </a:p>
          <a:p>
            <a:endParaRPr lang="en-US" altLang="zh-CN" dirty="0">
              <a:latin typeface="Times" panose="02020603050405020304" pitchFamily="18" charset="0"/>
            </a:endParaRPr>
          </a:p>
          <a:p>
            <a:endParaRPr lang="en-US" altLang="zh-CN" dirty="0">
              <a:latin typeface="Times" panose="02020603050405020304" pitchFamily="18" charset="0"/>
            </a:endParaRPr>
          </a:p>
          <a:p>
            <a:endParaRPr lang="en-US" altLang="zh-CN" dirty="0">
              <a:latin typeface="Times" panose="02020603050405020304" pitchFamily="18" charset="0"/>
            </a:endParaRPr>
          </a:p>
          <a:p>
            <a:r>
              <a:rPr lang="en-US" altLang="zh-CN" dirty="0">
                <a:latin typeface="Times" panose="02020603050405020304" pitchFamily="18" charset="0"/>
              </a:rPr>
              <a:t>-Methane presents two absorption bands in this region, a weaker one around </a:t>
            </a:r>
            <a:r>
              <a:rPr lang="en-US" altLang="zh-CN" b="1" dirty="0">
                <a:latin typeface="Times" panose="02020603050405020304" pitchFamily="18" charset="0"/>
              </a:rPr>
              <a:t>1700 nm </a:t>
            </a:r>
            <a:r>
              <a:rPr lang="en-US" altLang="zh-CN" dirty="0">
                <a:latin typeface="Times" panose="02020603050405020304" pitchFamily="18" charset="0"/>
              </a:rPr>
              <a:t>and a stronger one around </a:t>
            </a:r>
            <a:r>
              <a:rPr lang="en-US" altLang="zh-CN" b="1" dirty="0">
                <a:latin typeface="Times" panose="02020603050405020304" pitchFamily="18" charset="0"/>
              </a:rPr>
              <a:t>2300 nm</a:t>
            </a:r>
            <a:r>
              <a:rPr lang="en-US" altLang="zh-CN" dirty="0">
                <a:latin typeface="Times" panose="02020603050405020304" pitchFamily="18" charset="0"/>
              </a:rPr>
              <a:t>. </a:t>
            </a:r>
            <a:endParaRPr lang="zh-CN" altLang="en-US" dirty="0">
              <a:latin typeface="Times" panose="02020603050405020304" pitchFamily="18" charset="0"/>
            </a:endParaRPr>
          </a:p>
        </p:txBody>
      </p:sp>
      <p:sp>
        <p:nvSpPr>
          <p:cNvPr id="6" name="文本框 5">
            <a:extLst>
              <a:ext uri="{FF2B5EF4-FFF2-40B4-BE49-F238E27FC236}">
                <a16:creationId xmlns:a16="http://schemas.microsoft.com/office/drawing/2014/main" id="{A2230DE1-EF8F-4C49-8FD8-4994824861AA}"/>
              </a:ext>
            </a:extLst>
          </p:cNvPr>
          <p:cNvSpPr txBox="1"/>
          <p:nvPr/>
        </p:nvSpPr>
        <p:spPr>
          <a:xfrm>
            <a:off x="737419" y="845575"/>
            <a:ext cx="8603225"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Sensitivity of PRISMA shortwave infrared (SWIR) measurements to methane</a:t>
            </a:r>
            <a:endParaRPr lang="zh-CN" altLang="en-US" b="1" dirty="0">
              <a:latin typeface="Times New Roman" panose="02020603050405020304" pitchFamily="18" charset="0"/>
              <a:cs typeface="Times New Roman" panose="02020603050405020304" pitchFamily="18" charset="0"/>
            </a:endParaRPr>
          </a:p>
        </p:txBody>
      </p:sp>
      <p:pic>
        <p:nvPicPr>
          <p:cNvPr id="8" name="图形 7">
            <a:extLst>
              <a:ext uri="{FF2B5EF4-FFF2-40B4-BE49-F238E27FC236}">
                <a16:creationId xmlns:a16="http://schemas.microsoft.com/office/drawing/2014/main" id="{8085CA5F-4084-4971-8461-5CA1DA7599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99266" y="5971805"/>
            <a:ext cx="3057110" cy="561730"/>
          </a:xfrm>
          <a:prstGeom prst="rect">
            <a:avLst/>
          </a:prstGeom>
        </p:spPr>
      </p:pic>
      <p:grpSp>
        <p:nvGrpSpPr>
          <p:cNvPr id="9" name="组合 8">
            <a:extLst>
              <a:ext uri="{FF2B5EF4-FFF2-40B4-BE49-F238E27FC236}">
                <a16:creationId xmlns:a16="http://schemas.microsoft.com/office/drawing/2014/main" id="{27D8AF3E-069D-4AD0-B2AF-FDC3B07FCB54}"/>
              </a:ext>
            </a:extLst>
          </p:cNvPr>
          <p:cNvGrpSpPr/>
          <p:nvPr/>
        </p:nvGrpSpPr>
        <p:grpSpPr>
          <a:xfrm>
            <a:off x="0" y="34045"/>
            <a:ext cx="538481" cy="646099"/>
            <a:chOff x="6112826" y="2859101"/>
            <a:chExt cx="538481" cy="646099"/>
          </a:xfrm>
        </p:grpSpPr>
        <p:sp>
          <p:nvSpPr>
            <p:cNvPr id="10" name="文本框 9">
              <a:extLst>
                <a:ext uri="{FF2B5EF4-FFF2-40B4-BE49-F238E27FC236}">
                  <a16:creationId xmlns:a16="http://schemas.microsoft.com/office/drawing/2014/main" id="{BE026D8F-EFD4-42EB-BC87-E50692887B4E}"/>
                </a:ext>
              </a:extLst>
            </p:cNvPr>
            <p:cNvSpPr txBox="1"/>
            <p:nvPr/>
          </p:nvSpPr>
          <p:spPr>
            <a:xfrm>
              <a:off x="6242883" y="2859101"/>
              <a:ext cx="235302" cy="646099"/>
            </a:xfrm>
            <a:custGeom>
              <a:avLst/>
              <a:gdLst>
                <a:gd name="connsiteX0" fmla="*/ 148753 w 235302"/>
                <a:gd name="connsiteY0" fmla="*/ 0 h 646099"/>
                <a:gd name="connsiteX1" fmla="*/ 235302 w 235302"/>
                <a:gd name="connsiteY1" fmla="*/ 0 h 646099"/>
                <a:gd name="connsiteX2" fmla="*/ 235302 w 235302"/>
                <a:gd name="connsiteY2" fmla="*/ 126082 h 646099"/>
                <a:gd name="connsiteX3" fmla="*/ 235302 w 235302"/>
                <a:gd name="connsiteY3" fmla="*/ 627636 h 646099"/>
                <a:gd name="connsiteX4" fmla="*/ 193444 w 235302"/>
                <a:gd name="connsiteY4" fmla="*/ 640629 h 646099"/>
                <a:gd name="connsiteX5" fmla="*/ 139183 w 235302"/>
                <a:gd name="connsiteY5" fmla="*/ 646099 h 646099"/>
                <a:gd name="connsiteX6" fmla="*/ 97841 w 235302"/>
                <a:gd name="connsiteY6" fmla="*/ 641931 h 646099"/>
                <a:gd name="connsiteX7" fmla="*/ 97841 w 235302"/>
                <a:gd name="connsiteY7" fmla="*/ 184440 h 646099"/>
                <a:gd name="connsiteX8" fmla="*/ 0 w 235302"/>
                <a:gd name="connsiteY8" fmla="*/ 240485 h 646099"/>
                <a:gd name="connsiteX9" fmla="*/ 0 w 235302"/>
                <a:gd name="connsiteY9" fmla="*/ 147439 h 646099"/>
                <a:gd name="connsiteX10" fmla="*/ 0 w 235302"/>
                <a:gd name="connsiteY10" fmla="*/ 91712 h 64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302" h="646099">
                  <a:moveTo>
                    <a:pt x="148753" y="0"/>
                  </a:moveTo>
                  <a:lnTo>
                    <a:pt x="235302" y="0"/>
                  </a:lnTo>
                  <a:lnTo>
                    <a:pt x="235302" y="126082"/>
                  </a:lnTo>
                  <a:lnTo>
                    <a:pt x="235302" y="627636"/>
                  </a:lnTo>
                  <a:lnTo>
                    <a:pt x="193444" y="640629"/>
                  </a:lnTo>
                  <a:cubicBezTo>
                    <a:pt x="175917" y="644215"/>
                    <a:pt x="157770" y="646099"/>
                    <a:pt x="139183" y="646099"/>
                  </a:cubicBezTo>
                  <a:lnTo>
                    <a:pt x="97841" y="641931"/>
                  </a:lnTo>
                  <a:lnTo>
                    <a:pt x="97841" y="184440"/>
                  </a:lnTo>
                  <a:lnTo>
                    <a:pt x="0" y="240485"/>
                  </a:lnTo>
                  <a:lnTo>
                    <a:pt x="0" y="147439"/>
                  </a:lnTo>
                  <a:lnTo>
                    <a:pt x="0" y="91712"/>
                  </a:lnTo>
                  <a:close/>
                </a:path>
              </a:pathLst>
            </a:custGeom>
            <a:solidFill>
              <a:srgbClr val="ED6C0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11" name="文本框 10">
              <a:extLst>
                <a:ext uri="{FF2B5EF4-FFF2-40B4-BE49-F238E27FC236}">
                  <a16:creationId xmlns:a16="http://schemas.microsoft.com/office/drawing/2014/main" id="{10FC5F57-6140-4B65-896B-9245898BE60E}"/>
                </a:ext>
              </a:extLst>
            </p:cNvPr>
            <p:cNvSpPr txBox="1"/>
            <p:nvPr/>
          </p:nvSpPr>
          <p:spPr>
            <a:xfrm>
              <a:off x="6478186" y="2985183"/>
              <a:ext cx="173121" cy="501554"/>
            </a:xfrm>
            <a:custGeom>
              <a:avLst/>
              <a:gdLst/>
              <a:ahLst/>
              <a:cxnLst/>
              <a:rect l="l" t="t" r="r" b="b"/>
              <a:pathLst>
                <a:path w="173121" h="501554">
                  <a:moveTo>
                    <a:pt x="0" y="0"/>
                  </a:moveTo>
                  <a:lnTo>
                    <a:pt x="8681" y="2695"/>
                  </a:lnTo>
                  <a:cubicBezTo>
                    <a:pt x="105315" y="43568"/>
                    <a:pt x="173121" y="139254"/>
                    <a:pt x="173121" y="250777"/>
                  </a:cubicBezTo>
                  <a:cubicBezTo>
                    <a:pt x="173121" y="362300"/>
                    <a:pt x="105315" y="457986"/>
                    <a:pt x="8681" y="498859"/>
                  </a:cubicBezTo>
                  <a:lnTo>
                    <a:pt x="0" y="501554"/>
                  </a:lnTo>
                  <a:lnTo>
                    <a:pt x="0"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12" name="文本框 11">
              <a:extLst>
                <a:ext uri="{FF2B5EF4-FFF2-40B4-BE49-F238E27FC236}">
                  <a16:creationId xmlns:a16="http://schemas.microsoft.com/office/drawing/2014/main" id="{179BCE24-1BF0-4A8B-90FC-80AB3ACF4B52}"/>
                </a:ext>
              </a:extLst>
            </p:cNvPr>
            <p:cNvSpPr txBox="1"/>
            <p:nvPr/>
          </p:nvSpPr>
          <p:spPr>
            <a:xfrm>
              <a:off x="6112826" y="3006540"/>
              <a:ext cx="227898" cy="494492"/>
            </a:xfrm>
            <a:custGeom>
              <a:avLst/>
              <a:gdLst/>
              <a:ahLst/>
              <a:cxnLst/>
              <a:rect l="l" t="t" r="r" b="b"/>
              <a:pathLst>
                <a:path w="227898" h="494492">
                  <a:moveTo>
                    <a:pt x="130057" y="0"/>
                  </a:moveTo>
                  <a:lnTo>
                    <a:pt x="130057" y="93046"/>
                  </a:lnTo>
                  <a:lnTo>
                    <a:pt x="227898" y="37001"/>
                  </a:lnTo>
                  <a:lnTo>
                    <a:pt x="227898" y="494492"/>
                  </a:lnTo>
                  <a:lnTo>
                    <a:pt x="214979" y="493190"/>
                  </a:lnTo>
                  <a:cubicBezTo>
                    <a:pt x="92290" y="468084"/>
                    <a:pt x="0" y="359530"/>
                    <a:pt x="0" y="229420"/>
                  </a:cubicBezTo>
                  <a:cubicBezTo>
                    <a:pt x="0" y="136484"/>
                    <a:pt x="47087" y="54546"/>
                    <a:pt x="118705" y="6162"/>
                  </a:cubicBezTo>
                  <a:lnTo>
                    <a:pt x="130057"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grpSp>
      <p:sp>
        <p:nvSpPr>
          <p:cNvPr id="13" name="文本框 12">
            <a:extLst>
              <a:ext uri="{FF2B5EF4-FFF2-40B4-BE49-F238E27FC236}">
                <a16:creationId xmlns:a16="http://schemas.microsoft.com/office/drawing/2014/main" id="{CDE403E2-BBB4-4F12-860C-DD9E42768EFD}"/>
              </a:ext>
            </a:extLst>
          </p:cNvPr>
          <p:cNvSpPr txBox="1"/>
          <p:nvPr/>
        </p:nvSpPr>
        <p:spPr>
          <a:xfrm>
            <a:off x="607725" y="206416"/>
            <a:ext cx="1990758" cy="369332"/>
          </a:xfrm>
          <a:prstGeom prst="rect">
            <a:avLst/>
          </a:prstGeom>
          <a:noFill/>
        </p:spPr>
        <p:txBody>
          <a:bodyPr wrap="square" rtlCol="0">
            <a:spAutoFit/>
          </a:bodyPr>
          <a:lstStyle/>
          <a:p>
            <a:pPr>
              <a:defRPr/>
            </a:pPr>
            <a:r>
              <a:rPr lang="en-US" altLang="zh-CN" dirty="0">
                <a:solidFill>
                  <a:srgbClr val="2BB7B3"/>
                </a:solidFill>
                <a:latin typeface="思源黑体 CN Regular" panose="020B0500000000000000" pitchFamily="34" charset="-122"/>
                <a:ea typeface="思源黑体 CN Regular" panose="020B0500000000000000" pitchFamily="34" charset="-122"/>
                <a:cs typeface="+mn-ea"/>
                <a:sym typeface="+mn-lt"/>
              </a:rPr>
              <a:t>Introduction</a:t>
            </a:r>
            <a:endParaRPr lang="zh-CN" altLang="en-US" dirty="0">
              <a:solidFill>
                <a:srgbClr val="2BB7B3"/>
              </a:solidFill>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3405448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9FB711E7-7F7E-44EB-88F9-1B8DDACFA0E4}"/>
              </a:ext>
            </a:extLst>
          </p:cNvPr>
          <p:cNvPicPr>
            <a:picLocks noChangeAspect="1"/>
          </p:cNvPicPr>
          <p:nvPr/>
        </p:nvPicPr>
        <p:blipFill>
          <a:blip r:embed="rId3"/>
          <a:stretch>
            <a:fillRect/>
          </a:stretch>
        </p:blipFill>
        <p:spPr>
          <a:xfrm>
            <a:off x="6096000" y="1677980"/>
            <a:ext cx="4916499" cy="3502039"/>
          </a:xfrm>
          <a:prstGeom prst="rect">
            <a:avLst/>
          </a:prstGeom>
        </p:spPr>
      </p:pic>
      <p:pic>
        <p:nvPicPr>
          <p:cNvPr id="8" name="图形 7">
            <a:extLst>
              <a:ext uri="{FF2B5EF4-FFF2-40B4-BE49-F238E27FC236}">
                <a16:creationId xmlns:a16="http://schemas.microsoft.com/office/drawing/2014/main" id="{455D4689-20F4-48E3-8223-1AA09A8CE3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99266" y="5971805"/>
            <a:ext cx="3057110" cy="561730"/>
          </a:xfrm>
          <a:prstGeom prst="rect">
            <a:avLst/>
          </a:prstGeom>
        </p:spPr>
      </p:pic>
      <p:grpSp>
        <p:nvGrpSpPr>
          <p:cNvPr id="9" name="组合 8">
            <a:extLst>
              <a:ext uri="{FF2B5EF4-FFF2-40B4-BE49-F238E27FC236}">
                <a16:creationId xmlns:a16="http://schemas.microsoft.com/office/drawing/2014/main" id="{B8E2347B-6978-4621-A2AF-5DBBF6F9D9FC}"/>
              </a:ext>
            </a:extLst>
          </p:cNvPr>
          <p:cNvGrpSpPr/>
          <p:nvPr/>
        </p:nvGrpSpPr>
        <p:grpSpPr>
          <a:xfrm>
            <a:off x="0" y="0"/>
            <a:ext cx="538480" cy="654519"/>
            <a:chOff x="8367622" y="2850681"/>
            <a:chExt cx="538480" cy="654519"/>
          </a:xfrm>
        </p:grpSpPr>
        <p:sp>
          <p:nvSpPr>
            <p:cNvPr id="10" name="文本框 9">
              <a:extLst>
                <a:ext uri="{FF2B5EF4-FFF2-40B4-BE49-F238E27FC236}">
                  <a16:creationId xmlns:a16="http://schemas.microsoft.com/office/drawing/2014/main" id="{69CDFEE5-C92B-4A0E-A764-21BDFD983914}"/>
                </a:ext>
              </a:extLst>
            </p:cNvPr>
            <p:cNvSpPr txBox="1"/>
            <p:nvPr/>
          </p:nvSpPr>
          <p:spPr>
            <a:xfrm>
              <a:off x="8438107" y="2850681"/>
              <a:ext cx="385121" cy="654519"/>
            </a:xfrm>
            <a:custGeom>
              <a:avLst/>
              <a:gdLst>
                <a:gd name="connsiteX0" fmla="*/ 189499 w 385121"/>
                <a:gd name="connsiteY0" fmla="*/ 0 h 654519"/>
                <a:gd name="connsiteX1" fmla="*/ 300458 w 385121"/>
                <a:gd name="connsiteY1" fmla="*/ 28135 h 654519"/>
                <a:gd name="connsiteX2" fmla="*/ 364525 w 385121"/>
                <a:gd name="connsiteY2" fmla="*/ 97464 h 654519"/>
                <a:gd name="connsiteX3" fmla="*/ 385121 w 385121"/>
                <a:gd name="connsiteY3" fmla="*/ 185377 h 654519"/>
                <a:gd name="connsiteX4" fmla="*/ 383694 w 385121"/>
                <a:gd name="connsiteY4" fmla="*/ 194218 h 654519"/>
                <a:gd name="connsiteX5" fmla="*/ 383150 w 385121"/>
                <a:gd name="connsiteY5" fmla="*/ 193770 h 654519"/>
                <a:gd name="connsiteX6" fmla="*/ 374522 w 385121"/>
                <a:gd name="connsiteY6" fmla="*/ 247224 h 654519"/>
                <a:gd name="connsiteX7" fmla="*/ 346582 w 385121"/>
                <a:gd name="connsiteY7" fmla="*/ 307709 h 654519"/>
                <a:gd name="connsiteX8" fmla="*/ 261800 w 385121"/>
                <a:gd name="connsiteY8" fmla="*/ 415404 h 654519"/>
                <a:gd name="connsiteX9" fmla="*/ 177017 w 385121"/>
                <a:gd name="connsiteY9" fmla="*/ 509147 h 654519"/>
                <a:gd name="connsiteX10" fmla="*/ 138479 w 385121"/>
                <a:gd name="connsiteY10" fmla="*/ 593427 h 654519"/>
                <a:gd name="connsiteX11" fmla="*/ 367602 w 385121"/>
                <a:gd name="connsiteY11" fmla="*/ 593427 h 654519"/>
                <a:gd name="connsiteX12" fmla="*/ 349289 w 385121"/>
                <a:gd name="connsiteY12" fmla="*/ 608537 h 654519"/>
                <a:gd name="connsiteX13" fmla="*/ 198754 w 385121"/>
                <a:gd name="connsiteY13" fmla="*/ 654519 h 654519"/>
                <a:gd name="connsiteX14" fmla="*/ 8373 w 385121"/>
                <a:gd name="connsiteY14" fmla="*/ 575660 h 654519"/>
                <a:gd name="connsiteX15" fmla="*/ 2247 w 385121"/>
                <a:gd name="connsiteY15" fmla="*/ 568235 h 654519"/>
                <a:gd name="connsiteX16" fmla="*/ 3813 w 385121"/>
                <a:gd name="connsiteY16" fmla="*/ 556891 h 654519"/>
                <a:gd name="connsiteX17" fmla="*/ 32676 w 385121"/>
                <a:gd name="connsiteY17" fmla="*/ 487588 h 654519"/>
                <a:gd name="connsiteX18" fmla="*/ 120262 w 385121"/>
                <a:gd name="connsiteY18" fmla="*/ 372326 h 654519"/>
                <a:gd name="connsiteX19" fmla="*/ 207847 w 385121"/>
                <a:gd name="connsiteY19" fmla="*/ 277124 h 654519"/>
                <a:gd name="connsiteX20" fmla="*/ 247658 w 385121"/>
                <a:gd name="connsiteY20" fmla="*/ 188703 h 654519"/>
                <a:gd name="connsiteX21" fmla="*/ 234522 w 385121"/>
                <a:gd name="connsiteY21" fmla="*/ 146141 h 654519"/>
                <a:gd name="connsiteX22" fmla="*/ 191543 w 385121"/>
                <a:gd name="connsiteY22" fmla="*/ 126517 h 654519"/>
                <a:gd name="connsiteX23" fmla="*/ 147926 w 385121"/>
                <a:gd name="connsiteY23" fmla="*/ 145759 h 654519"/>
                <a:gd name="connsiteX24" fmla="*/ 130326 w 385121"/>
                <a:gd name="connsiteY24" fmla="*/ 200937 h 654519"/>
                <a:gd name="connsiteX25" fmla="*/ 6535 w 385121"/>
                <a:gd name="connsiteY25" fmla="*/ 200937 h 654519"/>
                <a:gd name="connsiteX26" fmla="*/ 3391 w 385121"/>
                <a:gd name="connsiteY26" fmla="*/ 204747 h 654519"/>
                <a:gd name="connsiteX27" fmla="*/ 0 w 385121"/>
                <a:gd name="connsiteY27" fmla="*/ 204747 h 654519"/>
                <a:gd name="connsiteX28" fmla="*/ 53851 w 385121"/>
                <a:gd name="connsiteY28" fmla="*/ 51557 h 654519"/>
                <a:gd name="connsiteX29" fmla="*/ 189499 w 385121"/>
                <a:gd name="connsiteY29" fmla="*/ 0 h 654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5121" h="654519">
                  <a:moveTo>
                    <a:pt x="189499" y="0"/>
                  </a:moveTo>
                  <a:cubicBezTo>
                    <a:pt x="234586" y="628"/>
                    <a:pt x="271572" y="10007"/>
                    <a:pt x="300458" y="28135"/>
                  </a:cubicBezTo>
                  <a:cubicBezTo>
                    <a:pt x="329344" y="46263"/>
                    <a:pt x="350700" y="69373"/>
                    <a:pt x="364525" y="97464"/>
                  </a:cubicBezTo>
                  <a:cubicBezTo>
                    <a:pt x="378351" y="125555"/>
                    <a:pt x="385216" y="154860"/>
                    <a:pt x="385121" y="185377"/>
                  </a:cubicBezTo>
                  <a:lnTo>
                    <a:pt x="383694" y="194218"/>
                  </a:lnTo>
                  <a:lnTo>
                    <a:pt x="383150" y="193770"/>
                  </a:lnTo>
                  <a:lnTo>
                    <a:pt x="374522" y="247224"/>
                  </a:lnTo>
                  <a:cubicBezTo>
                    <a:pt x="368099" y="268248"/>
                    <a:pt x="358785" y="288409"/>
                    <a:pt x="346582" y="307709"/>
                  </a:cubicBezTo>
                  <a:cubicBezTo>
                    <a:pt x="322175" y="346307"/>
                    <a:pt x="293914" y="382206"/>
                    <a:pt x="261800" y="415404"/>
                  </a:cubicBezTo>
                  <a:cubicBezTo>
                    <a:pt x="229685" y="448603"/>
                    <a:pt x="201424" y="479850"/>
                    <a:pt x="177017" y="509147"/>
                  </a:cubicBezTo>
                  <a:cubicBezTo>
                    <a:pt x="152610" y="538443"/>
                    <a:pt x="139764" y="566536"/>
                    <a:pt x="138479" y="593427"/>
                  </a:cubicBezTo>
                  <a:lnTo>
                    <a:pt x="367602" y="593427"/>
                  </a:lnTo>
                  <a:lnTo>
                    <a:pt x="349289" y="608537"/>
                  </a:lnTo>
                  <a:cubicBezTo>
                    <a:pt x="306318" y="637568"/>
                    <a:pt x="254515" y="654519"/>
                    <a:pt x="198754" y="654519"/>
                  </a:cubicBezTo>
                  <a:cubicBezTo>
                    <a:pt x="124405" y="654519"/>
                    <a:pt x="57095" y="624383"/>
                    <a:pt x="8373" y="575660"/>
                  </a:cubicBezTo>
                  <a:lnTo>
                    <a:pt x="2247" y="568235"/>
                  </a:lnTo>
                  <a:lnTo>
                    <a:pt x="3813" y="556891"/>
                  </a:lnTo>
                  <a:cubicBezTo>
                    <a:pt x="10448" y="532124"/>
                    <a:pt x="20069" y="509023"/>
                    <a:pt x="32676" y="487588"/>
                  </a:cubicBezTo>
                  <a:cubicBezTo>
                    <a:pt x="57890" y="444717"/>
                    <a:pt x="87085" y="406296"/>
                    <a:pt x="120262" y="372326"/>
                  </a:cubicBezTo>
                  <a:cubicBezTo>
                    <a:pt x="153438" y="338355"/>
                    <a:pt x="182633" y="306621"/>
                    <a:pt x="207847" y="277124"/>
                  </a:cubicBezTo>
                  <a:cubicBezTo>
                    <a:pt x="233061" y="247627"/>
                    <a:pt x="246331" y="218153"/>
                    <a:pt x="247658" y="188703"/>
                  </a:cubicBezTo>
                  <a:cubicBezTo>
                    <a:pt x="247807" y="172732"/>
                    <a:pt x="243428" y="158544"/>
                    <a:pt x="234522" y="146141"/>
                  </a:cubicBezTo>
                  <a:cubicBezTo>
                    <a:pt x="225616" y="133738"/>
                    <a:pt x="211289" y="127197"/>
                    <a:pt x="191543" y="126517"/>
                  </a:cubicBezTo>
                  <a:cubicBezTo>
                    <a:pt x="173050" y="126623"/>
                    <a:pt x="158511" y="133037"/>
                    <a:pt x="147926" y="145759"/>
                  </a:cubicBezTo>
                  <a:cubicBezTo>
                    <a:pt x="137340" y="158481"/>
                    <a:pt x="131474" y="176873"/>
                    <a:pt x="130326" y="200937"/>
                  </a:cubicBezTo>
                  <a:lnTo>
                    <a:pt x="6535" y="200937"/>
                  </a:lnTo>
                  <a:lnTo>
                    <a:pt x="3391" y="204747"/>
                  </a:lnTo>
                  <a:lnTo>
                    <a:pt x="0" y="204747"/>
                  </a:lnTo>
                  <a:cubicBezTo>
                    <a:pt x="3370" y="136930"/>
                    <a:pt x="21321" y="85867"/>
                    <a:pt x="53851" y="51557"/>
                  </a:cubicBezTo>
                  <a:cubicBezTo>
                    <a:pt x="86381" y="17248"/>
                    <a:pt x="131597" y="62"/>
                    <a:pt x="189499" y="0"/>
                  </a:cubicBezTo>
                  <a:close/>
                </a:path>
              </a:pathLst>
            </a:custGeom>
            <a:solidFill>
              <a:srgbClr val="ED6C0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11" name="文本框 10">
              <a:extLst>
                <a:ext uri="{FF2B5EF4-FFF2-40B4-BE49-F238E27FC236}">
                  <a16:creationId xmlns:a16="http://schemas.microsoft.com/office/drawing/2014/main" id="{79363EBD-E6F6-4F29-B888-8269A92C9DB3}"/>
                </a:ext>
              </a:extLst>
            </p:cNvPr>
            <p:cNvSpPr txBox="1"/>
            <p:nvPr/>
          </p:nvSpPr>
          <p:spPr>
            <a:xfrm>
              <a:off x="8367622" y="2977198"/>
              <a:ext cx="318147" cy="441718"/>
            </a:xfrm>
            <a:custGeom>
              <a:avLst/>
              <a:gdLst/>
              <a:ahLst/>
              <a:cxnLst/>
              <a:rect l="l" t="t" r="r" b="b"/>
              <a:pathLst>
                <a:path w="318147" h="441718">
                  <a:moveTo>
                    <a:pt x="262029" y="0"/>
                  </a:moveTo>
                  <a:cubicBezTo>
                    <a:pt x="281775" y="680"/>
                    <a:pt x="296102" y="7221"/>
                    <a:pt x="305008" y="19624"/>
                  </a:cubicBezTo>
                  <a:cubicBezTo>
                    <a:pt x="313914" y="32027"/>
                    <a:pt x="318293" y="46215"/>
                    <a:pt x="318144" y="62186"/>
                  </a:cubicBezTo>
                  <a:cubicBezTo>
                    <a:pt x="316817" y="91636"/>
                    <a:pt x="303547" y="121110"/>
                    <a:pt x="278333" y="150607"/>
                  </a:cubicBezTo>
                  <a:cubicBezTo>
                    <a:pt x="253119" y="180104"/>
                    <a:pt x="223924" y="211838"/>
                    <a:pt x="190748" y="245809"/>
                  </a:cubicBezTo>
                  <a:cubicBezTo>
                    <a:pt x="157571" y="279779"/>
                    <a:pt x="128376" y="318200"/>
                    <a:pt x="103162" y="361071"/>
                  </a:cubicBezTo>
                  <a:cubicBezTo>
                    <a:pt x="90555" y="382506"/>
                    <a:pt x="80934" y="405607"/>
                    <a:pt x="74299" y="430374"/>
                  </a:cubicBezTo>
                  <a:lnTo>
                    <a:pt x="72733" y="441718"/>
                  </a:lnTo>
                  <a:lnTo>
                    <a:pt x="45982" y="409297"/>
                  </a:lnTo>
                  <a:cubicBezTo>
                    <a:pt x="16952" y="366325"/>
                    <a:pt x="0" y="314523"/>
                    <a:pt x="0" y="258762"/>
                  </a:cubicBezTo>
                  <a:cubicBezTo>
                    <a:pt x="0" y="203000"/>
                    <a:pt x="16952" y="151198"/>
                    <a:pt x="45982" y="108227"/>
                  </a:cubicBezTo>
                  <a:lnTo>
                    <a:pt x="73876" y="74420"/>
                  </a:lnTo>
                  <a:lnTo>
                    <a:pt x="200812" y="74420"/>
                  </a:lnTo>
                  <a:cubicBezTo>
                    <a:pt x="201960" y="50356"/>
                    <a:pt x="207826" y="31964"/>
                    <a:pt x="218412" y="19242"/>
                  </a:cubicBezTo>
                  <a:cubicBezTo>
                    <a:pt x="228997" y="6520"/>
                    <a:pt x="243536" y="106"/>
                    <a:pt x="262029" y="0"/>
                  </a:cubicBez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12" name="文本框 11">
              <a:extLst>
                <a:ext uri="{FF2B5EF4-FFF2-40B4-BE49-F238E27FC236}">
                  <a16:creationId xmlns:a16="http://schemas.microsoft.com/office/drawing/2014/main" id="{D8E02C3E-CD9B-42F7-8271-88B0ADC003BB}"/>
                </a:ext>
              </a:extLst>
            </p:cNvPr>
            <p:cNvSpPr txBox="1"/>
            <p:nvPr/>
          </p:nvSpPr>
          <p:spPr>
            <a:xfrm>
              <a:off x="8576587" y="3041089"/>
              <a:ext cx="329515" cy="403019"/>
            </a:xfrm>
            <a:custGeom>
              <a:avLst/>
              <a:gdLst/>
              <a:ahLst/>
              <a:cxnLst/>
              <a:rect l="l" t="t" r="r" b="b"/>
              <a:pathLst>
                <a:path w="329515" h="403019">
                  <a:moveTo>
                    <a:pt x="245214" y="0"/>
                  </a:moveTo>
                  <a:lnTo>
                    <a:pt x="250656" y="4490"/>
                  </a:lnTo>
                  <a:cubicBezTo>
                    <a:pt x="299379" y="53212"/>
                    <a:pt x="329515" y="120522"/>
                    <a:pt x="329515" y="194871"/>
                  </a:cubicBezTo>
                  <a:cubicBezTo>
                    <a:pt x="329515" y="269219"/>
                    <a:pt x="299379" y="336529"/>
                    <a:pt x="250656" y="385252"/>
                  </a:cubicBezTo>
                  <a:lnTo>
                    <a:pt x="229123" y="403019"/>
                  </a:lnTo>
                  <a:lnTo>
                    <a:pt x="0" y="403019"/>
                  </a:lnTo>
                  <a:cubicBezTo>
                    <a:pt x="1285" y="376128"/>
                    <a:pt x="14131" y="348035"/>
                    <a:pt x="38538" y="318739"/>
                  </a:cubicBezTo>
                  <a:cubicBezTo>
                    <a:pt x="62945" y="289442"/>
                    <a:pt x="91206" y="258195"/>
                    <a:pt x="123321" y="224996"/>
                  </a:cubicBezTo>
                  <a:cubicBezTo>
                    <a:pt x="155435" y="191798"/>
                    <a:pt x="183696" y="155899"/>
                    <a:pt x="208103" y="117301"/>
                  </a:cubicBezTo>
                  <a:cubicBezTo>
                    <a:pt x="220306" y="98001"/>
                    <a:pt x="229620" y="77840"/>
                    <a:pt x="236043" y="56816"/>
                  </a:cubicBezTo>
                  <a:lnTo>
                    <a:pt x="245214"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grpSp>
      <p:sp>
        <p:nvSpPr>
          <p:cNvPr id="13" name="文本框 12">
            <a:extLst>
              <a:ext uri="{FF2B5EF4-FFF2-40B4-BE49-F238E27FC236}">
                <a16:creationId xmlns:a16="http://schemas.microsoft.com/office/drawing/2014/main" id="{2EA83591-1751-445A-BE5B-5E9EFE7EBAAC}"/>
              </a:ext>
            </a:extLst>
          </p:cNvPr>
          <p:cNvSpPr txBox="1"/>
          <p:nvPr/>
        </p:nvSpPr>
        <p:spPr>
          <a:xfrm>
            <a:off x="594086" y="178081"/>
            <a:ext cx="2782309" cy="369332"/>
          </a:xfrm>
          <a:prstGeom prst="rect">
            <a:avLst/>
          </a:prstGeom>
          <a:noFill/>
        </p:spPr>
        <p:txBody>
          <a:bodyPr wrap="square" rtlCol="0">
            <a:spAutoFit/>
          </a:bodyPr>
          <a:lstStyle/>
          <a:p>
            <a:pPr>
              <a:defRPr/>
            </a:pPr>
            <a:r>
              <a:rPr lang="en-US" altLang="zh-CN" dirty="0">
                <a:solidFill>
                  <a:srgbClr val="2BB7B3"/>
                </a:solidFill>
                <a:latin typeface="思源黑体 CN Regular" panose="020B0500000000000000" pitchFamily="34" charset="-122"/>
                <a:ea typeface="思源黑体 CN Regular" panose="020B0500000000000000" pitchFamily="34" charset="-122"/>
                <a:cs typeface="+mn-ea"/>
                <a:sym typeface="+mn-lt"/>
              </a:rPr>
              <a:t>Materials and methods</a:t>
            </a:r>
            <a:endParaRPr lang="zh-CN" altLang="en-US" dirty="0">
              <a:solidFill>
                <a:srgbClr val="2BB7B3"/>
              </a:solidFill>
              <a:latin typeface="思源黑体 CN Regular" panose="020B0500000000000000" pitchFamily="34" charset="-122"/>
              <a:ea typeface="思源黑体 CN Regular" panose="020B0500000000000000" pitchFamily="34" charset="-122"/>
              <a:cs typeface="+mn-ea"/>
            </a:endParaRPr>
          </a:p>
        </p:txBody>
      </p:sp>
      <p:sp>
        <p:nvSpPr>
          <p:cNvPr id="14" name="文本框 13">
            <a:extLst>
              <a:ext uri="{FF2B5EF4-FFF2-40B4-BE49-F238E27FC236}">
                <a16:creationId xmlns:a16="http://schemas.microsoft.com/office/drawing/2014/main" id="{E6BFCD15-51ED-47CA-AA05-0EEEB07723EC}"/>
              </a:ext>
            </a:extLst>
          </p:cNvPr>
          <p:cNvSpPr txBox="1"/>
          <p:nvPr/>
        </p:nvSpPr>
        <p:spPr>
          <a:xfrm>
            <a:off x="455606" y="1677980"/>
            <a:ext cx="5292049" cy="1200329"/>
          </a:xfrm>
          <a:prstGeom prst="rect">
            <a:avLst/>
          </a:prstGeom>
          <a:noFill/>
        </p:spPr>
        <p:txBody>
          <a:bodyPr wrap="square">
            <a:spAutoFit/>
          </a:bodyPr>
          <a:lstStyle/>
          <a:p>
            <a:pPr indent="457200"/>
            <a:r>
              <a:rPr lang="en-US" altLang="zh-CN" b="1" i="0" dirty="0">
                <a:solidFill>
                  <a:srgbClr val="333333"/>
                </a:solidFill>
                <a:effectLst/>
                <a:latin typeface="Times" panose="02020603050405020304" pitchFamily="18" charset="0"/>
              </a:rPr>
              <a:t>1.Physically-based methods</a:t>
            </a:r>
          </a:p>
          <a:p>
            <a:pPr indent="457200"/>
            <a:r>
              <a:rPr lang="en-US" altLang="zh-CN" dirty="0">
                <a:latin typeface="Times" panose="02020603050405020304" pitchFamily="18" charset="0"/>
              </a:rPr>
              <a:t>rely on the explicit modelling of the radiative transfer between the surface, the atmosphere and the instrument.</a:t>
            </a:r>
          </a:p>
        </p:txBody>
      </p:sp>
      <p:sp>
        <p:nvSpPr>
          <p:cNvPr id="15" name="文本框 14">
            <a:extLst>
              <a:ext uri="{FF2B5EF4-FFF2-40B4-BE49-F238E27FC236}">
                <a16:creationId xmlns:a16="http://schemas.microsoft.com/office/drawing/2014/main" id="{588DA7AC-3A31-46A1-85C9-375080ED8109}"/>
              </a:ext>
            </a:extLst>
          </p:cNvPr>
          <p:cNvSpPr txBox="1"/>
          <p:nvPr/>
        </p:nvSpPr>
        <p:spPr>
          <a:xfrm>
            <a:off x="455606" y="3065122"/>
            <a:ext cx="5292049" cy="2585323"/>
          </a:xfrm>
          <a:prstGeom prst="rect">
            <a:avLst/>
          </a:prstGeom>
          <a:noFill/>
        </p:spPr>
        <p:txBody>
          <a:bodyPr wrap="square">
            <a:spAutoFit/>
          </a:bodyPr>
          <a:lstStyle/>
          <a:p>
            <a:pPr indent="457200"/>
            <a:r>
              <a:rPr lang="en-US" altLang="zh-CN" b="1" dirty="0">
                <a:solidFill>
                  <a:srgbClr val="C00000"/>
                </a:solidFill>
                <a:latin typeface="Times" panose="02020603050405020304" pitchFamily="18" charset="0"/>
              </a:rPr>
              <a:t>2</a:t>
            </a:r>
            <a:r>
              <a:rPr lang="en-US" altLang="zh-CN" b="1" i="0" dirty="0">
                <a:solidFill>
                  <a:srgbClr val="C00000"/>
                </a:solidFill>
                <a:effectLst/>
                <a:latin typeface="Times" panose="02020603050405020304" pitchFamily="18" charset="0"/>
              </a:rPr>
              <a:t>. Data-driven methods</a:t>
            </a:r>
          </a:p>
          <a:p>
            <a:pPr indent="457200"/>
            <a:r>
              <a:rPr lang="en-US" altLang="zh-CN" dirty="0">
                <a:latin typeface="Times" panose="02020603050405020304" pitchFamily="18" charset="0"/>
              </a:rPr>
              <a:t> constrain the retrieval with information extracted from the image by means of statistical methods.</a:t>
            </a:r>
          </a:p>
          <a:p>
            <a:pPr indent="457200"/>
            <a:endParaRPr lang="en-US" altLang="zh-CN" b="1" dirty="0">
              <a:latin typeface="Times" panose="02020603050405020304" pitchFamily="18" charset="0"/>
            </a:endParaRPr>
          </a:p>
          <a:p>
            <a:pPr indent="457200"/>
            <a:r>
              <a:rPr lang="en-US" altLang="zh-CN" b="1" dirty="0">
                <a:latin typeface="Times" panose="02020603050405020304" pitchFamily="18" charset="0"/>
              </a:rPr>
              <a:t>Matched-filter retrieval method</a:t>
            </a:r>
          </a:p>
          <a:p>
            <a:pPr indent="457200"/>
            <a:r>
              <a:rPr lang="en-US" altLang="zh-CN" dirty="0">
                <a:latin typeface="Times" panose="02020603050405020304" pitchFamily="18" charset="0"/>
              </a:rPr>
              <a:t>based on the idea that each input spectrum can be expressed as a mean spectrum plus its perturbation by a change in the methane column concentration.</a:t>
            </a:r>
            <a:endParaRPr lang="zh-CN" altLang="en-US" dirty="0">
              <a:latin typeface="Times" panose="02020603050405020304" pitchFamily="18" charset="0"/>
            </a:endParaRPr>
          </a:p>
          <a:p>
            <a:pPr indent="457200"/>
            <a:endParaRPr lang="en-US" altLang="zh-CN" dirty="0">
              <a:latin typeface="Times" panose="02020603050405020304" pitchFamily="18" charset="0"/>
            </a:endParaRPr>
          </a:p>
        </p:txBody>
      </p:sp>
      <p:sp>
        <p:nvSpPr>
          <p:cNvPr id="16" name="文本框 15">
            <a:extLst>
              <a:ext uri="{FF2B5EF4-FFF2-40B4-BE49-F238E27FC236}">
                <a16:creationId xmlns:a16="http://schemas.microsoft.com/office/drawing/2014/main" id="{86618104-0510-4347-A550-AE666C096A5A}"/>
              </a:ext>
            </a:extLst>
          </p:cNvPr>
          <p:cNvSpPr txBox="1"/>
          <p:nvPr/>
        </p:nvSpPr>
        <p:spPr>
          <a:xfrm>
            <a:off x="455606" y="850470"/>
            <a:ext cx="6096000" cy="369332"/>
          </a:xfrm>
          <a:prstGeom prst="rect">
            <a:avLst/>
          </a:prstGeom>
          <a:noFill/>
        </p:spPr>
        <p:txBody>
          <a:bodyPr wrap="square">
            <a:spAutoFit/>
          </a:bodyPr>
          <a:lstStyle/>
          <a:p>
            <a:r>
              <a:rPr lang="en-US" altLang="zh-CN" b="1" dirty="0">
                <a:latin typeface="Times" panose="02020603050405020304" pitchFamily="18" charset="0"/>
                <a:cs typeface="Times" panose="02020603050405020304" pitchFamily="18" charset="0"/>
              </a:rPr>
              <a:t>Methane retrieval</a:t>
            </a:r>
            <a:endParaRPr lang="zh-CN" altLang="en-US" b="1"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1961099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CE0A14B1-F01A-4A03-958B-1D9ECEA241E3}"/>
              </a:ext>
            </a:extLst>
          </p:cNvPr>
          <p:cNvSpPr txBox="1"/>
          <p:nvPr/>
        </p:nvSpPr>
        <p:spPr>
          <a:xfrm>
            <a:off x="774065" y="1020758"/>
            <a:ext cx="6094520" cy="400110"/>
          </a:xfrm>
          <a:prstGeom prst="rect">
            <a:avLst/>
          </a:prstGeom>
          <a:noFill/>
        </p:spPr>
        <p:txBody>
          <a:bodyPr wrap="square">
            <a:spAutoFit/>
          </a:bodyPr>
          <a:lstStyle/>
          <a:p>
            <a:r>
              <a:rPr lang="en-US" altLang="zh-CN" sz="2000" b="1" dirty="0">
                <a:latin typeface="Times" panose="02020603050405020304" pitchFamily="18" charset="0"/>
              </a:rPr>
              <a:t>Detection of plumes in ΔXCH4 maps</a:t>
            </a:r>
            <a:endParaRPr lang="zh-CN" altLang="en-US" sz="2000" b="1" dirty="0">
              <a:latin typeface="Times" panose="02020603050405020304" pitchFamily="18" charset="0"/>
            </a:endParaRPr>
          </a:p>
        </p:txBody>
      </p:sp>
      <p:sp>
        <p:nvSpPr>
          <p:cNvPr id="9" name="文本框 8">
            <a:extLst>
              <a:ext uri="{FF2B5EF4-FFF2-40B4-BE49-F238E27FC236}">
                <a16:creationId xmlns:a16="http://schemas.microsoft.com/office/drawing/2014/main" id="{D9FF84CC-EDCA-45B5-AAA3-DF754FCFBF7E}"/>
              </a:ext>
            </a:extLst>
          </p:cNvPr>
          <p:cNvSpPr txBox="1"/>
          <p:nvPr/>
        </p:nvSpPr>
        <p:spPr>
          <a:xfrm>
            <a:off x="6378335" y="2158172"/>
            <a:ext cx="4790993" cy="523220"/>
          </a:xfrm>
          <a:prstGeom prst="rect">
            <a:avLst/>
          </a:prstGeom>
          <a:noFill/>
        </p:spPr>
        <p:txBody>
          <a:bodyPr wrap="square">
            <a:spAutoFit/>
          </a:bodyPr>
          <a:lstStyle/>
          <a:p>
            <a:r>
              <a:rPr lang="en-US" altLang="zh-CN" sz="2800" dirty="0">
                <a:latin typeface="Times" panose="02020603050405020304" pitchFamily="18" charset="0"/>
              </a:rPr>
              <a:t>Based on visual inspection </a:t>
            </a:r>
            <a:endParaRPr lang="zh-CN" altLang="en-US" sz="2800" dirty="0">
              <a:latin typeface="Times" panose="02020603050405020304" pitchFamily="18" charset="0"/>
            </a:endParaRPr>
          </a:p>
        </p:txBody>
      </p:sp>
      <p:sp>
        <p:nvSpPr>
          <p:cNvPr id="11" name="文本框 10">
            <a:extLst>
              <a:ext uri="{FF2B5EF4-FFF2-40B4-BE49-F238E27FC236}">
                <a16:creationId xmlns:a16="http://schemas.microsoft.com/office/drawing/2014/main" id="{3171779D-C3F6-44D8-B0A0-4C7B5D45218E}"/>
              </a:ext>
            </a:extLst>
          </p:cNvPr>
          <p:cNvSpPr txBox="1"/>
          <p:nvPr/>
        </p:nvSpPr>
        <p:spPr>
          <a:xfrm>
            <a:off x="6378336" y="4578823"/>
            <a:ext cx="4790991" cy="830997"/>
          </a:xfrm>
          <a:prstGeom prst="rect">
            <a:avLst/>
          </a:prstGeom>
          <a:noFill/>
        </p:spPr>
        <p:txBody>
          <a:bodyPr wrap="square">
            <a:spAutoFit/>
          </a:bodyPr>
          <a:lstStyle/>
          <a:p>
            <a:r>
              <a:rPr lang="en-US" altLang="zh-CN" sz="2400" dirty="0">
                <a:latin typeface="Times" panose="02020603050405020304" pitchFamily="18" charset="0"/>
              </a:rPr>
              <a:t>spatially-coherent retrieval artifacts correlated with surface features</a:t>
            </a:r>
            <a:endParaRPr lang="zh-CN" altLang="en-US" sz="2400" dirty="0">
              <a:latin typeface="Times" panose="02020603050405020304" pitchFamily="18" charset="0"/>
            </a:endParaRPr>
          </a:p>
        </p:txBody>
      </p:sp>
      <p:pic>
        <p:nvPicPr>
          <p:cNvPr id="2" name="图片 1">
            <a:extLst>
              <a:ext uri="{FF2B5EF4-FFF2-40B4-BE49-F238E27FC236}">
                <a16:creationId xmlns:a16="http://schemas.microsoft.com/office/drawing/2014/main" id="{2380AD36-998F-44E7-A9E2-4EBEBD45F6A4}"/>
              </a:ext>
            </a:extLst>
          </p:cNvPr>
          <p:cNvPicPr>
            <a:picLocks noChangeAspect="1"/>
          </p:cNvPicPr>
          <p:nvPr/>
        </p:nvPicPr>
        <p:blipFill>
          <a:blip r:embed="rId3"/>
          <a:stretch>
            <a:fillRect/>
          </a:stretch>
        </p:blipFill>
        <p:spPr>
          <a:xfrm>
            <a:off x="774065" y="2169528"/>
            <a:ext cx="5039601" cy="3274831"/>
          </a:xfrm>
          <a:prstGeom prst="rect">
            <a:avLst/>
          </a:prstGeom>
        </p:spPr>
      </p:pic>
      <p:sp>
        <p:nvSpPr>
          <p:cNvPr id="8" name="文本框 7">
            <a:extLst>
              <a:ext uri="{FF2B5EF4-FFF2-40B4-BE49-F238E27FC236}">
                <a16:creationId xmlns:a16="http://schemas.microsoft.com/office/drawing/2014/main" id="{0B301C99-B6AA-4727-904B-3C72CFC1D01D}"/>
              </a:ext>
            </a:extLst>
          </p:cNvPr>
          <p:cNvSpPr txBox="1"/>
          <p:nvPr/>
        </p:nvSpPr>
        <p:spPr>
          <a:xfrm>
            <a:off x="6378335" y="4178713"/>
            <a:ext cx="2606305" cy="461665"/>
          </a:xfrm>
          <a:prstGeom prst="rect">
            <a:avLst/>
          </a:prstGeom>
          <a:noFill/>
        </p:spPr>
        <p:txBody>
          <a:bodyPr wrap="square">
            <a:spAutoFit/>
          </a:bodyPr>
          <a:lstStyle/>
          <a:p>
            <a:r>
              <a:rPr lang="en-US" altLang="zh-CN" sz="2400" b="1" dirty="0">
                <a:solidFill>
                  <a:srgbClr val="FF0000"/>
                </a:solidFill>
                <a:latin typeface="Times" panose="02020603050405020304" pitchFamily="18" charset="0"/>
              </a:rPr>
              <a:t>Reason</a:t>
            </a:r>
            <a:r>
              <a:rPr lang="zh-CN" altLang="en-US" sz="2400" b="1" dirty="0">
                <a:solidFill>
                  <a:srgbClr val="FF0000"/>
                </a:solidFill>
                <a:latin typeface="Times" panose="02020603050405020304" pitchFamily="18" charset="0"/>
              </a:rPr>
              <a:t>：</a:t>
            </a:r>
            <a:endParaRPr lang="zh-CN" altLang="en-US" sz="2400" b="1" dirty="0">
              <a:solidFill>
                <a:srgbClr val="FF0000"/>
              </a:solidFill>
            </a:endParaRPr>
          </a:p>
        </p:txBody>
      </p:sp>
      <p:pic>
        <p:nvPicPr>
          <p:cNvPr id="10" name="图形 9">
            <a:extLst>
              <a:ext uri="{FF2B5EF4-FFF2-40B4-BE49-F238E27FC236}">
                <a16:creationId xmlns:a16="http://schemas.microsoft.com/office/drawing/2014/main" id="{526F0B20-C1C9-4E0A-A1BD-B9EBA81D85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18952" y="469432"/>
            <a:ext cx="3057110" cy="561730"/>
          </a:xfrm>
          <a:prstGeom prst="rect">
            <a:avLst/>
          </a:prstGeom>
        </p:spPr>
      </p:pic>
      <p:grpSp>
        <p:nvGrpSpPr>
          <p:cNvPr id="12" name="组合 11">
            <a:extLst>
              <a:ext uri="{FF2B5EF4-FFF2-40B4-BE49-F238E27FC236}">
                <a16:creationId xmlns:a16="http://schemas.microsoft.com/office/drawing/2014/main" id="{CF5E317E-1FE9-4474-8D37-F334664D63EA}"/>
              </a:ext>
            </a:extLst>
          </p:cNvPr>
          <p:cNvGrpSpPr/>
          <p:nvPr/>
        </p:nvGrpSpPr>
        <p:grpSpPr>
          <a:xfrm>
            <a:off x="0" y="0"/>
            <a:ext cx="538480" cy="654519"/>
            <a:chOff x="8367622" y="2850681"/>
            <a:chExt cx="538480" cy="654519"/>
          </a:xfrm>
        </p:grpSpPr>
        <p:sp>
          <p:nvSpPr>
            <p:cNvPr id="13" name="文本框 12">
              <a:extLst>
                <a:ext uri="{FF2B5EF4-FFF2-40B4-BE49-F238E27FC236}">
                  <a16:creationId xmlns:a16="http://schemas.microsoft.com/office/drawing/2014/main" id="{1EE82515-88D0-406B-A721-4FBA38D81281}"/>
                </a:ext>
              </a:extLst>
            </p:cNvPr>
            <p:cNvSpPr txBox="1"/>
            <p:nvPr/>
          </p:nvSpPr>
          <p:spPr>
            <a:xfrm>
              <a:off x="8438107" y="2850681"/>
              <a:ext cx="385121" cy="654519"/>
            </a:xfrm>
            <a:custGeom>
              <a:avLst/>
              <a:gdLst>
                <a:gd name="connsiteX0" fmla="*/ 189499 w 385121"/>
                <a:gd name="connsiteY0" fmla="*/ 0 h 654519"/>
                <a:gd name="connsiteX1" fmla="*/ 300458 w 385121"/>
                <a:gd name="connsiteY1" fmla="*/ 28135 h 654519"/>
                <a:gd name="connsiteX2" fmla="*/ 364525 w 385121"/>
                <a:gd name="connsiteY2" fmla="*/ 97464 h 654519"/>
                <a:gd name="connsiteX3" fmla="*/ 385121 w 385121"/>
                <a:gd name="connsiteY3" fmla="*/ 185377 h 654519"/>
                <a:gd name="connsiteX4" fmla="*/ 383694 w 385121"/>
                <a:gd name="connsiteY4" fmla="*/ 194218 h 654519"/>
                <a:gd name="connsiteX5" fmla="*/ 383150 w 385121"/>
                <a:gd name="connsiteY5" fmla="*/ 193770 h 654519"/>
                <a:gd name="connsiteX6" fmla="*/ 374522 w 385121"/>
                <a:gd name="connsiteY6" fmla="*/ 247224 h 654519"/>
                <a:gd name="connsiteX7" fmla="*/ 346582 w 385121"/>
                <a:gd name="connsiteY7" fmla="*/ 307709 h 654519"/>
                <a:gd name="connsiteX8" fmla="*/ 261800 w 385121"/>
                <a:gd name="connsiteY8" fmla="*/ 415404 h 654519"/>
                <a:gd name="connsiteX9" fmla="*/ 177017 w 385121"/>
                <a:gd name="connsiteY9" fmla="*/ 509147 h 654519"/>
                <a:gd name="connsiteX10" fmla="*/ 138479 w 385121"/>
                <a:gd name="connsiteY10" fmla="*/ 593427 h 654519"/>
                <a:gd name="connsiteX11" fmla="*/ 367602 w 385121"/>
                <a:gd name="connsiteY11" fmla="*/ 593427 h 654519"/>
                <a:gd name="connsiteX12" fmla="*/ 349289 w 385121"/>
                <a:gd name="connsiteY12" fmla="*/ 608537 h 654519"/>
                <a:gd name="connsiteX13" fmla="*/ 198754 w 385121"/>
                <a:gd name="connsiteY13" fmla="*/ 654519 h 654519"/>
                <a:gd name="connsiteX14" fmla="*/ 8373 w 385121"/>
                <a:gd name="connsiteY14" fmla="*/ 575660 h 654519"/>
                <a:gd name="connsiteX15" fmla="*/ 2247 w 385121"/>
                <a:gd name="connsiteY15" fmla="*/ 568235 h 654519"/>
                <a:gd name="connsiteX16" fmla="*/ 3813 w 385121"/>
                <a:gd name="connsiteY16" fmla="*/ 556891 h 654519"/>
                <a:gd name="connsiteX17" fmla="*/ 32676 w 385121"/>
                <a:gd name="connsiteY17" fmla="*/ 487588 h 654519"/>
                <a:gd name="connsiteX18" fmla="*/ 120262 w 385121"/>
                <a:gd name="connsiteY18" fmla="*/ 372326 h 654519"/>
                <a:gd name="connsiteX19" fmla="*/ 207847 w 385121"/>
                <a:gd name="connsiteY19" fmla="*/ 277124 h 654519"/>
                <a:gd name="connsiteX20" fmla="*/ 247658 w 385121"/>
                <a:gd name="connsiteY20" fmla="*/ 188703 h 654519"/>
                <a:gd name="connsiteX21" fmla="*/ 234522 w 385121"/>
                <a:gd name="connsiteY21" fmla="*/ 146141 h 654519"/>
                <a:gd name="connsiteX22" fmla="*/ 191543 w 385121"/>
                <a:gd name="connsiteY22" fmla="*/ 126517 h 654519"/>
                <a:gd name="connsiteX23" fmla="*/ 147926 w 385121"/>
                <a:gd name="connsiteY23" fmla="*/ 145759 h 654519"/>
                <a:gd name="connsiteX24" fmla="*/ 130326 w 385121"/>
                <a:gd name="connsiteY24" fmla="*/ 200937 h 654519"/>
                <a:gd name="connsiteX25" fmla="*/ 6535 w 385121"/>
                <a:gd name="connsiteY25" fmla="*/ 200937 h 654519"/>
                <a:gd name="connsiteX26" fmla="*/ 3391 w 385121"/>
                <a:gd name="connsiteY26" fmla="*/ 204747 h 654519"/>
                <a:gd name="connsiteX27" fmla="*/ 0 w 385121"/>
                <a:gd name="connsiteY27" fmla="*/ 204747 h 654519"/>
                <a:gd name="connsiteX28" fmla="*/ 53851 w 385121"/>
                <a:gd name="connsiteY28" fmla="*/ 51557 h 654519"/>
                <a:gd name="connsiteX29" fmla="*/ 189499 w 385121"/>
                <a:gd name="connsiteY29" fmla="*/ 0 h 654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5121" h="654519">
                  <a:moveTo>
                    <a:pt x="189499" y="0"/>
                  </a:moveTo>
                  <a:cubicBezTo>
                    <a:pt x="234586" y="628"/>
                    <a:pt x="271572" y="10007"/>
                    <a:pt x="300458" y="28135"/>
                  </a:cubicBezTo>
                  <a:cubicBezTo>
                    <a:pt x="329344" y="46263"/>
                    <a:pt x="350700" y="69373"/>
                    <a:pt x="364525" y="97464"/>
                  </a:cubicBezTo>
                  <a:cubicBezTo>
                    <a:pt x="378351" y="125555"/>
                    <a:pt x="385216" y="154860"/>
                    <a:pt x="385121" y="185377"/>
                  </a:cubicBezTo>
                  <a:lnTo>
                    <a:pt x="383694" y="194218"/>
                  </a:lnTo>
                  <a:lnTo>
                    <a:pt x="383150" y="193770"/>
                  </a:lnTo>
                  <a:lnTo>
                    <a:pt x="374522" y="247224"/>
                  </a:lnTo>
                  <a:cubicBezTo>
                    <a:pt x="368099" y="268248"/>
                    <a:pt x="358785" y="288409"/>
                    <a:pt x="346582" y="307709"/>
                  </a:cubicBezTo>
                  <a:cubicBezTo>
                    <a:pt x="322175" y="346307"/>
                    <a:pt x="293914" y="382206"/>
                    <a:pt x="261800" y="415404"/>
                  </a:cubicBezTo>
                  <a:cubicBezTo>
                    <a:pt x="229685" y="448603"/>
                    <a:pt x="201424" y="479850"/>
                    <a:pt x="177017" y="509147"/>
                  </a:cubicBezTo>
                  <a:cubicBezTo>
                    <a:pt x="152610" y="538443"/>
                    <a:pt x="139764" y="566536"/>
                    <a:pt x="138479" y="593427"/>
                  </a:cubicBezTo>
                  <a:lnTo>
                    <a:pt x="367602" y="593427"/>
                  </a:lnTo>
                  <a:lnTo>
                    <a:pt x="349289" y="608537"/>
                  </a:lnTo>
                  <a:cubicBezTo>
                    <a:pt x="306318" y="637568"/>
                    <a:pt x="254515" y="654519"/>
                    <a:pt x="198754" y="654519"/>
                  </a:cubicBezTo>
                  <a:cubicBezTo>
                    <a:pt x="124405" y="654519"/>
                    <a:pt x="57095" y="624383"/>
                    <a:pt x="8373" y="575660"/>
                  </a:cubicBezTo>
                  <a:lnTo>
                    <a:pt x="2247" y="568235"/>
                  </a:lnTo>
                  <a:lnTo>
                    <a:pt x="3813" y="556891"/>
                  </a:lnTo>
                  <a:cubicBezTo>
                    <a:pt x="10448" y="532124"/>
                    <a:pt x="20069" y="509023"/>
                    <a:pt x="32676" y="487588"/>
                  </a:cubicBezTo>
                  <a:cubicBezTo>
                    <a:pt x="57890" y="444717"/>
                    <a:pt x="87085" y="406296"/>
                    <a:pt x="120262" y="372326"/>
                  </a:cubicBezTo>
                  <a:cubicBezTo>
                    <a:pt x="153438" y="338355"/>
                    <a:pt x="182633" y="306621"/>
                    <a:pt x="207847" y="277124"/>
                  </a:cubicBezTo>
                  <a:cubicBezTo>
                    <a:pt x="233061" y="247627"/>
                    <a:pt x="246331" y="218153"/>
                    <a:pt x="247658" y="188703"/>
                  </a:cubicBezTo>
                  <a:cubicBezTo>
                    <a:pt x="247807" y="172732"/>
                    <a:pt x="243428" y="158544"/>
                    <a:pt x="234522" y="146141"/>
                  </a:cubicBezTo>
                  <a:cubicBezTo>
                    <a:pt x="225616" y="133738"/>
                    <a:pt x="211289" y="127197"/>
                    <a:pt x="191543" y="126517"/>
                  </a:cubicBezTo>
                  <a:cubicBezTo>
                    <a:pt x="173050" y="126623"/>
                    <a:pt x="158511" y="133037"/>
                    <a:pt x="147926" y="145759"/>
                  </a:cubicBezTo>
                  <a:cubicBezTo>
                    <a:pt x="137340" y="158481"/>
                    <a:pt x="131474" y="176873"/>
                    <a:pt x="130326" y="200937"/>
                  </a:cubicBezTo>
                  <a:lnTo>
                    <a:pt x="6535" y="200937"/>
                  </a:lnTo>
                  <a:lnTo>
                    <a:pt x="3391" y="204747"/>
                  </a:lnTo>
                  <a:lnTo>
                    <a:pt x="0" y="204747"/>
                  </a:lnTo>
                  <a:cubicBezTo>
                    <a:pt x="3370" y="136930"/>
                    <a:pt x="21321" y="85867"/>
                    <a:pt x="53851" y="51557"/>
                  </a:cubicBezTo>
                  <a:cubicBezTo>
                    <a:pt x="86381" y="17248"/>
                    <a:pt x="131597" y="62"/>
                    <a:pt x="189499" y="0"/>
                  </a:cubicBezTo>
                  <a:close/>
                </a:path>
              </a:pathLst>
            </a:custGeom>
            <a:solidFill>
              <a:srgbClr val="ED6C0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14" name="文本框 13">
              <a:extLst>
                <a:ext uri="{FF2B5EF4-FFF2-40B4-BE49-F238E27FC236}">
                  <a16:creationId xmlns:a16="http://schemas.microsoft.com/office/drawing/2014/main" id="{BBBEC357-97AD-45FA-AB6E-CECA1AC6E004}"/>
                </a:ext>
              </a:extLst>
            </p:cNvPr>
            <p:cNvSpPr txBox="1"/>
            <p:nvPr/>
          </p:nvSpPr>
          <p:spPr>
            <a:xfrm>
              <a:off x="8367622" y="2977198"/>
              <a:ext cx="318147" cy="441718"/>
            </a:xfrm>
            <a:custGeom>
              <a:avLst/>
              <a:gdLst/>
              <a:ahLst/>
              <a:cxnLst/>
              <a:rect l="l" t="t" r="r" b="b"/>
              <a:pathLst>
                <a:path w="318147" h="441718">
                  <a:moveTo>
                    <a:pt x="262029" y="0"/>
                  </a:moveTo>
                  <a:cubicBezTo>
                    <a:pt x="281775" y="680"/>
                    <a:pt x="296102" y="7221"/>
                    <a:pt x="305008" y="19624"/>
                  </a:cubicBezTo>
                  <a:cubicBezTo>
                    <a:pt x="313914" y="32027"/>
                    <a:pt x="318293" y="46215"/>
                    <a:pt x="318144" y="62186"/>
                  </a:cubicBezTo>
                  <a:cubicBezTo>
                    <a:pt x="316817" y="91636"/>
                    <a:pt x="303547" y="121110"/>
                    <a:pt x="278333" y="150607"/>
                  </a:cubicBezTo>
                  <a:cubicBezTo>
                    <a:pt x="253119" y="180104"/>
                    <a:pt x="223924" y="211838"/>
                    <a:pt x="190748" y="245809"/>
                  </a:cubicBezTo>
                  <a:cubicBezTo>
                    <a:pt x="157571" y="279779"/>
                    <a:pt x="128376" y="318200"/>
                    <a:pt x="103162" y="361071"/>
                  </a:cubicBezTo>
                  <a:cubicBezTo>
                    <a:pt x="90555" y="382506"/>
                    <a:pt x="80934" y="405607"/>
                    <a:pt x="74299" y="430374"/>
                  </a:cubicBezTo>
                  <a:lnTo>
                    <a:pt x="72733" y="441718"/>
                  </a:lnTo>
                  <a:lnTo>
                    <a:pt x="45982" y="409297"/>
                  </a:lnTo>
                  <a:cubicBezTo>
                    <a:pt x="16952" y="366325"/>
                    <a:pt x="0" y="314523"/>
                    <a:pt x="0" y="258762"/>
                  </a:cubicBezTo>
                  <a:cubicBezTo>
                    <a:pt x="0" y="203000"/>
                    <a:pt x="16952" y="151198"/>
                    <a:pt x="45982" y="108227"/>
                  </a:cubicBezTo>
                  <a:lnTo>
                    <a:pt x="73876" y="74420"/>
                  </a:lnTo>
                  <a:lnTo>
                    <a:pt x="200812" y="74420"/>
                  </a:lnTo>
                  <a:cubicBezTo>
                    <a:pt x="201960" y="50356"/>
                    <a:pt x="207826" y="31964"/>
                    <a:pt x="218412" y="19242"/>
                  </a:cubicBezTo>
                  <a:cubicBezTo>
                    <a:pt x="228997" y="6520"/>
                    <a:pt x="243536" y="106"/>
                    <a:pt x="262029" y="0"/>
                  </a:cubicBez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15" name="文本框 14">
              <a:extLst>
                <a:ext uri="{FF2B5EF4-FFF2-40B4-BE49-F238E27FC236}">
                  <a16:creationId xmlns:a16="http://schemas.microsoft.com/office/drawing/2014/main" id="{F653FF16-0F06-47F3-8C32-87CDC0B59209}"/>
                </a:ext>
              </a:extLst>
            </p:cNvPr>
            <p:cNvSpPr txBox="1"/>
            <p:nvPr/>
          </p:nvSpPr>
          <p:spPr>
            <a:xfrm>
              <a:off x="8576587" y="3041089"/>
              <a:ext cx="329515" cy="403019"/>
            </a:xfrm>
            <a:custGeom>
              <a:avLst/>
              <a:gdLst/>
              <a:ahLst/>
              <a:cxnLst/>
              <a:rect l="l" t="t" r="r" b="b"/>
              <a:pathLst>
                <a:path w="329515" h="403019">
                  <a:moveTo>
                    <a:pt x="245214" y="0"/>
                  </a:moveTo>
                  <a:lnTo>
                    <a:pt x="250656" y="4490"/>
                  </a:lnTo>
                  <a:cubicBezTo>
                    <a:pt x="299379" y="53212"/>
                    <a:pt x="329515" y="120522"/>
                    <a:pt x="329515" y="194871"/>
                  </a:cubicBezTo>
                  <a:cubicBezTo>
                    <a:pt x="329515" y="269219"/>
                    <a:pt x="299379" y="336529"/>
                    <a:pt x="250656" y="385252"/>
                  </a:cubicBezTo>
                  <a:lnTo>
                    <a:pt x="229123" y="403019"/>
                  </a:lnTo>
                  <a:lnTo>
                    <a:pt x="0" y="403019"/>
                  </a:lnTo>
                  <a:cubicBezTo>
                    <a:pt x="1285" y="376128"/>
                    <a:pt x="14131" y="348035"/>
                    <a:pt x="38538" y="318739"/>
                  </a:cubicBezTo>
                  <a:cubicBezTo>
                    <a:pt x="62945" y="289442"/>
                    <a:pt x="91206" y="258195"/>
                    <a:pt x="123321" y="224996"/>
                  </a:cubicBezTo>
                  <a:cubicBezTo>
                    <a:pt x="155435" y="191798"/>
                    <a:pt x="183696" y="155899"/>
                    <a:pt x="208103" y="117301"/>
                  </a:cubicBezTo>
                  <a:cubicBezTo>
                    <a:pt x="220306" y="98001"/>
                    <a:pt x="229620" y="77840"/>
                    <a:pt x="236043" y="56816"/>
                  </a:cubicBezTo>
                  <a:lnTo>
                    <a:pt x="245214"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grpSp>
      <p:sp>
        <p:nvSpPr>
          <p:cNvPr id="16" name="文本框 15">
            <a:extLst>
              <a:ext uri="{FF2B5EF4-FFF2-40B4-BE49-F238E27FC236}">
                <a16:creationId xmlns:a16="http://schemas.microsoft.com/office/drawing/2014/main" id="{C787A4C3-A351-4821-B664-6588B22A23E9}"/>
              </a:ext>
            </a:extLst>
          </p:cNvPr>
          <p:cNvSpPr txBox="1"/>
          <p:nvPr/>
        </p:nvSpPr>
        <p:spPr>
          <a:xfrm>
            <a:off x="594086" y="178081"/>
            <a:ext cx="2782309" cy="369332"/>
          </a:xfrm>
          <a:prstGeom prst="rect">
            <a:avLst/>
          </a:prstGeom>
          <a:noFill/>
        </p:spPr>
        <p:txBody>
          <a:bodyPr wrap="square" rtlCol="0">
            <a:spAutoFit/>
          </a:bodyPr>
          <a:lstStyle/>
          <a:p>
            <a:pPr>
              <a:defRPr/>
            </a:pPr>
            <a:r>
              <a:rPr lang="en-US" altLang="zh-CN" dirty="0">
                <a:solidFill>
                  <a:srgbClr val="2BB7B3"/>
                </a:solidFill>
                <a:latin typeface="思源黑体 CN Regular" panose="020B0500000000000000" pitchFamily="34" charset="-122"/>
                <a:ea typeface="思源黑体 CN Regular" panose="020B0500000000000000" pitchFamily="34" charset="-122"/>
                <a:cs typeface="+mn-ea"/>
                <a:sym typeface="+mn-lt"/>
              </a:rPr>
              <a:t>Materials and methods</a:t>
            </a:r>
            <a:endParaRPr lang="zh-CN" altLang="en-US" dirty="0">
              <a:solidFill>
                <a:srgbClr val="2BB7B3"/>
              </a:solidFill>
              <a:latin typeface="思源黑体 CN Regular" panose="020B0500000000000000" pitchFamily="34" charset="-122"/>
              <a:ea typeface="思源黑体 CN Regular" panose="020B0500000000000000" pitchFamily="34" charset="-122"/>
              <a:cs typeface="+mn-ea"/>
            </a:endParaRPr>
          </a:p>
        </p:txBody>
      </p:sp>
    </p:spTree>
    <p:extLst>
      <p:ext uri="{BB962C8B-B14F-4D97-AF65-F5344CB8AC3E}">
        <p14:creationId xmlns:p14="http://schemas.microsoft.com/office/powerpoint/2010/main" val="1575181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005AD9F-0D18-48DE-91D1-99C914FF2B40}"/>
              </a:ext>
            </a:extLst>
          </p:cNvPr>
          <p:cNvSpPr txBox="1"/>
          <p:nvPr/>
        </p:nvSpPr>
        <p:spPr>
          <a:xfrm>
            <a:off x="687160" y="773097"/>
            <a:ext cx="4179808" cy="400110"/>
          </a:xfrm>
          <a:prstGeom prst="rect">
            <a:avLst/>
          </a:prstGeom>
          <a:noFill/>
        </p:spPr>
        <p:txBody>
          <a:bodyPr wrap="square">
            <a:spAutoFit/>
          </a:bodyPr>
          <a:lstStyle/>
          <a:p>
            <a:r>
              <a:rPr lang="en-US" altLang="zh-CN" sz="2000" b="1" dirty="0">
                <a:latin typeface="Times" panose="02020603050405020304" pitchFamily="18" charset="0"/>
              </a:rPr>
              <a:t>Estimation of emission flux rates</a:t>
            </a:r>
            <a:endParaRPr lang="zh-CN" altLang="en-US" sz="2000" b="1" dirty="0">
              <a:latin typeface="Times" panose="02020603050405020304" pitchFamily="18" charset="0"/>
            </a:endParaRPr>
          </a:p>
        </p:txBody>
      </p:sp>
      <p:pic>
        <p:nvPicPr>
          <p:cNvPr id="9" name="图片 8">
            <a:extLst>
              <a:ext uri="{FF2B5EF4-FFF2-40B4-BE49-F238E27FC236}">
                <a16:creationId xmlns:a16="http://schemas.microsoft.com/office/drawing/2014/main" id="{A69BA650-50F0-4557-B048-455FDE581C11}"/>
              </a:ext>
            </a:extLst>
          </p:cNvPr>
          <p:cNvPicPr>
            <a:picLocks noChangeAspect="1"/>
          </p:cNvPicPr>
          <p:nvPr/>
        </p:nvPicPr>
        <p:blipFill>
          <a:blip r:embed="rId3"/>
          <a:stretch>
            <a:fillRect/>
          </a:stretch>
        </p:blipFill>
        <p:spPr>
          <a:xfrm>
            <a:off x="2241767" y="1564112"/>
            <a:ext cx="7989232" cy="1085498"/>
          </a:xfrm>
          <a:prstGeom prst="rect">
            <a:avLst/>
          </a:prstGeom>
        </p:spPr>
      </p:pic>
      <p:pic>
        <p:nvPicPr>
          <p:cNvPr id="11" name="图片 10">
            <a:extLst>
              <a:ext uri="{FF2B5EF4-FFF2-40B4-BE49-F238E27FC236}">
                <a16:creationId xmlns:a16="http://schemas.microsoft.com/office/drawing/2014/main" id="{84C006B1-FC66-4B6E-8B82-93334FD5B514}"/>
              </a:ext>
            </a:extLst>
          </p:cNvPr>
          <p:cNvPicPr>
            <a:picLocks noChangeAspect="1"/>
          </p:cNvPicPr>
          <p:nvPr/>
        </p:nvPicPr>
        <p:blipFill>
          <a:blip r:embed="rId4"/>
          <a:stretch>
            <a:fillRect/>
          </a:stretch>
        </p:blipFill>
        <p:spPr>
          <a:xfrm>
            <a:off x="2241767" y="3825964"/>
            <a:ext cx="7957148" cy="946120"/>
          </a:xfrm>
          <a:prstGeom prst="rect">
            <a:avLst/>
          </a:prstGeom>
        </p:spPr>
      </p:pic>
      <p:pic>
        <p:nvPicPr>
          <p:cNvPr id="13" name="图片 12">
            <a:extLst>
              <a:ext uri="{FF2B5EF4-FFF2-40B4-BE49-F238E27FC236}">
                <a16:creationId xmlns:a16="http://schemas.microsoft.com/office/drawing/2014/main" id="{D28D3D5C-2B6A-48DD-8606-4A4EEFBB17FE}"/>
              </a:ext>
            </a:extLst>
          </p:cNvPr>
          <p:cNvPicPr>
            <a:picLocks noChangeAspect="1"/>
          </p:cNvPicPr>
          <p:nvPr/>
        </p:nvPicPr>
        <p:blipFill>
          <a:blip r:embed="rId5"/>
          <a:stretch>
            <a:fillRect/>
          </a:stretch>
        </p:blipFill>
        <p:spPr>
          <a:xfrm>
            <a:off x="2241767" y="5834900"/>
            <a:ext cx="8096602" cy="549543"/>
          </a:xfrm>
          <a:prstGeom prst="rect">
            <a:avLst/>
          </a:prstGeom>
        </p:spPr>
      </p:pic>
      <p:sp>
        <p:nvSpPr>
          <p:cNvPr id="15" name="文本框 14">
            <a:extLst>
              <a:ext uri="{FF2B5EF4-FFF2-40B4-BE49-F238E27FC236}">
                <a16:creationId xmlns:a16="http://schemas.microsoft.com/office/drawing/2014/main" id="{5D9B4647-0934-4F39-9D9F-6FCD82D52E0D}"/>
              </a:ext>
            </a:extLst>
          </p:cNvPr>
          <p:cNvSpPr txBox="1"/>
          <p:nvPr/>
        </p:nvSpPr>
        <p:spPr>
          <a:xfrm>
            <a:off x="2241767" y="2775284"/>
            <a:ext cx="5034842" cy="923330"/>
          </a:xfrm>
          <a:prstGeom prst="rect">
            <a:avLst/>
          </a:prstGeom>
          <a:noFill/>
        </p:spPr>
        <p:txBody>
          <a:bodyPr wrap="square">
            <a:spAutoFit/>
          </a:bodyPr>
          <a:lstStyle/>
          <a:p>
            <a:r>
              <a:rPr lang="en-US" altLang="zh-CN" b="1" dirty="0">
                <a:latin typeface="Times" panose="02020603050405020304" pitchFamily="18" charset="0"/>
              </a:rPr>
              <a:t>IME: </a:t>
            </a:r>
            <a:r>
              <a:rPr lang="en-US" altLang="zh-CN" dirty="0">
                <a:latin typeface="Times" panose="02020603050405020304" pitchFamily="18" charset="0"/>
              </a:rPr>
              <a:t>integrated mass enhancement</a:t>
            </a:r>
          </a:p>
          <a:p>
            <a:r>
              <a:rPr lang="en-US" altLang="zh-CN" b="1" dirty="0">
                <a:latin typeface="Times" panose="02020603050405020304" pitchFamily="18" charset="0"/>
              </a:rPr>
              <a:t>n</a:t>
            </a:r>
            <a:r>
              <a:rPr lang="en-US" altLang="zh-CN" b="1" baseline="-25000" dirty="0">
                <a:latin typeface="Times" panose="02020603050405020304" pitchFamily="18" charset="0"/>
              </a:rPr>
              <a:t>p</a:t>
            </a:r>
            <a:r>
              <a:rPr lang="en-US" altLang="zh-CN" dirty="0">
                <a:latin typeface="Times" panose="02020603050405020304" pitchFamily="18" charset="0"/>
              </a:rPr>
              <a:t> is the number of pixels in the plume,</a:t>
            </a:r>
          </a:p>
          <a:p>
            <a:r>
              <a:rPr lang="en-US" altLang="zh-CN" b="1" dirty="0">
                <a:latin typeface="Times" panose="02020603050405020304" pitchFamily="18" charset="0"/>
              </a:rPr>
              <a:t>k</a:t>
            </a:r>
            <a:r>
              <a:rPr lang="en-US" altLang="zh-CN" dirty="0">
                <a:latin typeface="Times" panose="02020603050405020304" pitchFamily="18" charset="0"/>
              </a:rPr>
              <a:t> is a scaling factor equal to 5.155⋅10</a:t>
            </a:r>
            <a:r>
              <a:rPr lang="en-US" altLang="zh-CN" baseline="30000" dirty="0">
                <a:latin typeface="Times" panose="02020603050405020304" pitchFamily="18" charset="0"/>
              </a:rPr>
              <a:t>−3 </a:t>
            </a:r>
            <a:r>
              <a:rPr lang="en-US" altLang="zh-CN" dirty="0">
                <a:latin typeface="Times" panose="02020603050405020304" pitchFamily="18" charset="0"/>
              </a:rPr>
              <a:t>kg/ppb.</a:t>
            </a:r>
            <a:endParaRPr lang="zh-CN" altLang="en-US" dirty="0">
              <a:latin typeface="Times" panose="02020603050405020304" pitchFamily="18" charset="0"/>
            </a:endParaRPr>
          </a:p>
        </p:txBody>
      </p:sp>
      <p:sp>
        <p:nvSpPr>
          <p:cNvPr id="17" name="文本框 16">
            <a:extLst>
              <a:ext uri="{FF2B5EF4-FFF2-40B4-BE49-F238E27FC236}">
                <a16:creationId xmlns:a16="http://schemas.microsoft.com/office/drawing/2014/main" id="{CCFE1B98-A97E-4533-9562-388C359A2E82}"/>
              </a:ext>
            </a:extLst>
          </p:cNvPr>
          <p:cNvSpPr txBox="1"/>
          <p:nvPr/>
        </p:nvSpPr>
        <p:spPr>
          <a:xfrm>
            <a:off x="2229477" y="4839691"/>
            <a:ext cx="6027287" cy="369332"/>
          </a:xfrm>
          <a:prstGeom prst="rect">
            <a:avLst/>
          </a:prstGeom>
          <a:noFill/>
        </p:spPr>
        <p:txBody>
          <a:bodyPr wrap="square">
            <a:spAutoFit/>
          </a:bodyPr>
          <a:lstStyle/>
          <a:p>
            <a:r>
              <a:rPr lang="en-US" altLang="zh-CN" b="1" dirty="0" err="1">
                <a:latin typeface="Times" panose="02020603050405020304" pitchFamily="18" charset="0"/>
              </a:rPr>
              <a:t>U</a:t>
            </a:r>
            <a:r>
              <a:rPr lang="en-US" altLang="zh-CN" b="1" baseline="-25000" dirty="0" err="1">
                <a:latin typeface="Times" panose="02020603050405020304" pitchFamily="18" charset="0"/>
              </a:rPr>
              <a:t>eff</a:t>
            </a:r>
            <a:r>
              <a:rPr lang="en-US" altLang="zh-CN" dirty="0">
                <a:latin typeface="Times" panose="02020603050405020304" pitchFamily="18" charset="0"/>
              </a:rPr>
              <a:t> is an effective wind speed, </a:t>
            </a:r>
            <a:r>
              <a:rPr lang="en-US" altLang="zh-CN" b="1" dirty="0">
                <a:latin typeface="Times" panose="02020603050405020304" pitchFamily="18" charset="0"/>
              </a:rPr>
              <a:t>L</a:t>
            </a:r>
            <a:r>
              <a:rPr lang="en-US" altLang="zh-CN" dirty="0">
                <a:latin typeface="Times" panose="02020603050405020304" pitchFamily="18" charset="0"/>
              </a:rPr>
              <a:t> is the plume length scale.</a:t>
            </a:r>
            <a:endParaRPr lang="zh-CN" altLang="en-US" dirty="0">
              <a:latin typeface="Times" panose="02020603050405020304" pitchFamily="18" charset="0"/>
            </a:endParaRPr>
          </a:p>
        </p:txBody>
      </p:sp>
      <p:sp>
        <p:nvSpPr>
          <p:cNvPr id="19" name="文本框 18">
            <a:extLst>
              <a:ext uri="{FF2B5EF4-FFF2-40B4-BE49-F238E27FC236}">
                <a16:creationId xmlns:a16="http://schemas.microsoft.com/office/drawing/2014/main" id="{89B12516-C7CF-479B-82EA-030C46CF1622}"/>
              </a:ext>
            </a:extLst>
          </p:cNvPr>
          <p:cNvSpPr txBox="1"/>
          <p:nvPr/>
        </p:nvSpPr>
        <p:spPr>
          <a:xfrm>
            <a:off x="2229476" y="5230948"/>
            <a:ext cx="6876917" cy="369332"/>
          </a:xfrm>
          <a:prstGeom prst="rect">
            <a:avLst/>
          </a:prstGeom>
          <a:noFill/>
        </p:spPr>
        <p:txBody>
          <a:bodyPr wrap="square">
            <a:spAutoFit/>
          </a:bodyPr>
          <a:lstStyle/>
          <a:p>
            <a:r>
              <a:rPr lang="en-US" altLang="zh-CN" dirty="0">
                <a:latin typeface="Times" panose="02020603050405020304" pitchFamily="18" charset="0"/>
              </a:rPr>
              <a:t>The </a:t>
            </a:r>
            <a:r>
              <a:rPr lang="en-US" altLang="zh-CN" dirty="0" err="1">
                <a:latin typeface="Times" panose="02020603050405020304" pitchFamily="18" charset="0"/>
              </a:rPr>
              <a:t>U</a:t>
            </a:r>
            <a:r>
              <a:rPr lang="en-US" altLang="zh-CN" baseline="-25000" dirty="0" err="1">
                <a:latin typeface="Times" panose="02020603050405020304" pitchFamily="18" charset="0"/>
              </a:rPr>
              <a:t>eff</a:t>
            </a:r>
            <a:r>
              <a:rPr lang="en-US" altLang="zh-CN" dirty="0">
                <a:latin typeface="Times" panose="02020603050405020304" pitchFamily="18" charset="0"/>
              </a:rPr>
              <a:t> term is calculated from the measurable 10-m wind speed U</a:t>
            </a:r>
            <a:r>
              <a:rPr lang="en-US" altLang="zh-CN" baseline="-25000" dirty="0">
                <a:latin typeface="Times" panose="02020603050405020304" pitchFamily="18" charset="0"/>
              </a:rPr>
              <a:t>10</a:t>
            </a:r>
            <a:r>
              <a:rPr lang="en-US" altLang="zh-CN" dirty="0">
                <a:latin typeface="Times" panose="02020603050405020304" pitchFamily="18" charset="0"/>
              </a:rPr>
              <a:t> as</a:t>
            </a:r>
            <a:endParaRPr lang="zh-CN" altLang="en-US" dirty="0">
              <a:latin typeface="Times" panose="02020603050405020304" pitchFamily="18" charset="0"/>
            </a:endParaRPr>
          </a:p>
        </p:txBody>
      </p:sp>
      <p:pic>
        <p:nvPicPr>
          <p:cNvPr id="10" name="图形 9">
            <a:extLst>
              <a:ext uri="{FF2B5EF4-FFF2-40B4-BE49-F238E27FC236}">
                <a16:creationId xmlns:a16="http://schemas.microsoft.com/office/drawing/2014/main" id="{81BBE937-EA6F-4941-BE8F-D883EA6DCD3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18952" y="469432"/>
            <a:ext cx="3057110" cy="561730"/>
          </a:xfrm>
          <a:prstGeom prst="rect">
            <a:avLst/>
          </a:prstGeom>
        </p:spPr>
      </p:pic>
      <p:grpSp>
        <p:nvGrpSpPr>
          <p:cNvPr id="12" name="组合 11">
            <a:extLst>
              <a:ext uri="{FF2B5EF4-FFF2-40B4-BE49-F238E27FC236}">
                <a16:creationId xmlns:a16="http://schemas.microsoft.com/office/drawing/2014/main" id="{A7E75B31-249C-4D9C-985B-99F6C209E68A}"/>
              </a:ext>
            </a:extLst>
          </p:cNvPr>
          <p:cNvGrpSpPr/>
          <p:nvPr/>
        </p:nvGrpSpPr>
        <p:grpSpPr>
          <a:xfrm>
            <a:off x="0" y="0"/>
            <a:ext cx="538480" cy="654519"/>
            <a:chOff x="8367622" y="2850681"/>
            <a:chExt cx="538480" cy="654519"/>
          </a:xfrm>
        </p:grpSpPr>
        <p:sp>
          <p:nvSpPr>
            <p:cNvPr id="14" name="文本框 13">
              <a:extLst>
                <a:ext uri="{FF2B5EF4-FFF2-40B4-BE49-F238E27FC236}">
                  <a16:creationId xmlns:a16="http://schemas.microsoft.com/office/drawing/2014/main" id="{273E7FD8-9BAD-4568-8480-F7C4E04BBA0D}"/>
                </a:ext>
              </a:extLst>
            </p:cNvPr>
            <p:cNvSpPr txBox="1"/>
            <p:nvPr/>
          </p:nvSpPr>
          <p:spPr>
            <a:xfrm>
              <a:off x="8438107" y="2850681"/>
              <a:ext cx="385121" cy="654519"/>
            </a:xfrm>
            <a:custGeom>
              <a:avLst/>
              <a:gdLst>
                <a:gd name="connsiteX0" fmla="*/ 189499 w 385121"/>
                <a:gd name="connsiteY0" fmla="*/ 0 h 654519"/>
                <a:gd name="connsiteX1" fmla="*/ 300458 w 385121"/>
                <a:gd name="connsiteY1" fmla="*/ 28135 h 654519"/>
                <a:gd name="connsiteX2" fmla="*/ 364525 w 385121"/>
                <a:gd name="connsiteY2" fmla="*/ 97464 h 654519"/>
                <a:gd name="connsiteX3" fmla="*/ 385121 w 385121"/>
                <a:gd name="connsiteY3" fmla="*/ 185377 h 654519"/>
                <a:gd name="connsiteX4" fmla="*/ 383694 w 385121"/>
                <a:gd name="connsiteY4" fmla="*/ 194218 h 654519"/>
                <a:gd name="connsiteX5" fmla="*/ 383150 w 385121"/>
                <a:gd name="connsiteY5" fmla="*/ 193770 h 654519"/>
                <a:gd name="connsiteX6" fmla="*/ 374522 w 385121"/>
                <a:gd name="connsiteY6" fmla="*/ 247224 h 654519"/>
                <a:gd name="connsiteX7" fmla="*/ 346582 w 385121"/>
                <a:gd name="connsiteY7" fmla="*/ 307709 h 654519"/>
                <a:gd name="connsiteX8" fmla="*/ 261800 w 385121"/>
                <a:gd name="connsiteY8" fmla="*/ 415404 h 654519"/>
                <a:gd name="connsiteX9" fmla="*/ 177017 w 385121"/>
                <a:gd name="connsiteY9" fmla="*/ 509147 h 654519"/>
                <a:gd name="connsiteX10" fmla="*/ 138479 w 385121"/>
                <a:gd name="connsiteY10" fmla="*/ 593427 h 654519"/>
                <a:gd name="connsiteX11" fmla="*/ 367602 w 385121"/>
                <a:gd name="connsiteY11" fmla="*/ 593427 h 654519"/>
                <a:gd name="connsiteX12" fmla="*/ 349289 w 385121"/>
                <a:gd name="connsiteY12" fmla="*/ 608537 h 654519"/>
                <a:gd name="connsiteX13" fmla="*/ 198754 w 385121"/>
                <a:gd name="connsiteY13" fmla="*/ 654519 h 654519"/>
                <a:gd name="connsiteX14" fmla="*/ 8373 w 385121"/>
                <a:gd name="connsiteY14" fmla="*/ 575660 h 654519"/>
                <a:gd name="connsiteX15" fmla="*/ 2247 w 385121"/>
                <a:gd name="connsiteY15" fmla="*/ 568235 h 654519"/>
                <a:gd name="connsiteX16" fmla="*/ 3813 w 385121"/>
                <a:gd name="connsiteY16" fmla="*/ 556891 h 654519"/>
                <a:gd name="connsiteX17" fmla="*/ 32676 w 385121"/>
                <a:gd name="connsiteY17" fmla="*/ 487588 h 654519"/>
                <a:gd name="connsiteX18" fmla="*/ 120262 w 385121"/>
                <a:gd name="connsiteY18" fmla="*/ 372326 h 654519"/>
                <a:gd name="connsiteX19" fmla="*/ 207847 w 385121"/>
                <a:gd name="connsiteY19" fmla="*/ 277124 h 654519"/>
                <a:gd name="connsiteX20" fmla="*/ 247658 w 385121"/>
                <a:gd name="connsiteY20" fmla="*/ 188703 h 654519"/>
                <a:gd name="connsiteX21" fmla="*/ 234522 w 385121"/>
                <a:gd name="connsiteY21" fmla="*/ 146141 h 654519"/>
                <a:gd name="connsiteX22" fmla="*/ 191543 w 385121"/>
                <a:gd name="connsiteY22" fmla="*/ 126517 h 654519"/>
                <a:gd name="connsiteX23" fmla="*/ 147926 w 385121"/>
                <a:gd name="connsiteY23" fmla="*/ 145759 h 654519"/>
                <a:gd name="connsiteX24" fmla="*/ 130326 w 385121"/>
                <a:gd name="connsiteY24" fmla="*/ 200937 h 654519"/>
                <a:gd name="connsiteX25" fmla="*/ 6535 w 385121"/>
                <a:gd name="connsiteY25" fmla="*/ 200937 h 654519"/>
                <a:gd name="connsiteX26" fmla="*/ 3391 w 385121"/>
                <a:gd name="connsiteY26" fmla="*/ 204747 h 654519"/>
                <a:gd name="connsiteX27" fmla="*/ 0 w 385121"/>
                <a:gd name="connsiteY27" fmla="*/ 204747 h 654519"/>
                <a:gd name="connsiteX28" fmla="*/ 53851 w 385121"/>
                <a:gd name="connsiteY28" fmla="*/ 51557 h 654519"/>
                <a:gd name="connsiteX29" fmla="*/ 189499 w 385121"/>
                <a:gd name="connsiteY29" fmla="*/ 0 h 654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5121" h="654519">
                  <a:moveTo>
                    <a:pt x="189499" y="0"/>
                  </a:moveTo>
                  <a:cubicBezTo>
                    <a:pt x="234586" y="628"/>
                    <a:pt x="271572" y="10007"/>
                    <a:pt x="300458" y="28135"/>
                  </a:cubicBezTo>
                  <a:cubicBezTo>
                    <a:pt x="329344" y="46263"/>
                    <a:pt x="350700" y="69373"/>
                    <a:pt x="364525" y="97464"/>
                  </a:cubicBezTo>
                  <a:cubicBezTo>
                    <a:pt x="378351" y="125555"/>
                    <a:pt x="385216" y="154860"/>
                    <a:pt x="385121" y="185377"/>
                  </a:cubicBezTo>
                  <a:lnTo>
                    <a:pt x="383694" y="194218"/>
                  </a:lnTo>
                  <a:lnTo>
                    <a:pt x="383150" y="193770"/>
                  </a:lnTo>
                  <a:lnTo>
                    <a:pt x="374522" y="247224"/>
                  </a:lnTo>
                  <a:cubicBezTo>
                    <a:pt x="368099" y="268248"/>
                    <a:pt x="358785" y="288409"/>
                    <a:pt x="346582" y="307709"/>
                  </a:cubicBezTo>
                  <a:cubicBezTo>
                    <a:pt x="322175" y="346307"/>
                    <a:pt x="293914" y="382206"/>
                    <a:pt x="261800" y="415404"/>
                  </a:cubicBezTo>
                  <a:cubicBezTo>
                    <a:pt x="229685" y="448603"/>
                    <a:pt x="201424" y="479850"/>
                    <a:pt x="177017" y="509147"/>
                  </a:cubicBezTo>
                  <a:cubicBezTo>
                    <a:pt x="152610" y="538443"/>
                    <a:pt x="139764" y="566536"/>
                    <a:pt x="138479" y="593427"/>
                  </a:cubicBezTo>
                  <a:lnTo>
                    <a:pt x="367602" y="593427"/>
                  </a:lnTo>
                  <a:lnTo>
                    <a:pt x="349289" y="608537"/>
                  </a:lnTo>
                  <a:cubicBezTo>
                    <a:pt x="306318" y="637568"/>
                    <a:pt x="254515" y="654519"/>
                    <a:pt x="198754" y="654519"/>
                  </a:cubicBezTo>
                  <a:cubicBezTo>
                    <a:pt x="124405" y="654519"/>
                    <a:pt x="57095" y="624383"/>
                    <a:pt x="8373" y="575660"/>
                  </a:cubicBezTo>
                  <a:lnTo>
                    <a:pt x="2247" y="568235"/>
                  </a:lnTo>
                  <a:lnTo>
                    <a:pt x="3813" y="556891"/>
                  </a:lnTo>
                  <a:cubicBezTo>
                    <a:pt x="10448" y="532124"/>
                    <a:pt x="20069" y="509023"/>
                    <a:pt x="32676" y="487588"/>
                  </a:cubicBezTo>
                  <a:cubicBezTo>
                    <a:pt x="57890" y="444717"/>
                    <a:pt x="87085" y="406296"/>
                    <a:pt x="120262" y="372326"/>
                  </a:cubicBezTo>
                  <a:cubicBezTo>
                    <a:pt x="153438" y="338355"/>
                    <a:pt x="182633" y="306621"/>
                    <a:pt x="207847" y="277124"/>
                  </a:cubicBezTo>
                  <a:cubicBezTo>
                    <a:pt x="233061" y="247627"/>
                    <a:pt x="246331" y="218153"/>
                    <a:pt x="247658" y="188703"/>
                  </a:cubicBezTo>
                  <a:cubicBezTo>
                    <a:pt x="247807" y="172732"/>
                    <a:pt x="243428" y="158544"/>
                    <a:pt x="234522" y="146141"/>
                  </a:cubicBezTo>
                  <a:cubicBezTo>
                    <a:pt x="225616" y="133738"/>
                    <a:pt x="211289" y="127197"/>
                    <a:pt x="191543" y="126517"/>
                  </a:cubicBezTo>
                  <a:cubicBezTo>
                    <a:pt x="173050" y="126623"/>
                    <a:pt x="158511" y="133037"/>
                    <a:pt x="147926" y="145759"/>
                  </a:cubicBezTo>
                  <a:cubicBezTo>
                    <a:pt x="137340" y="158481"/>
                    <a:pt x="131474" y="176873"/>
                    <a:pt x="130326" y="200937"/>
                  </a:cubicBezTo>
                  <a:lnTo>
                    <a:pt x="6535" y="200937"/>
                  </a:lnTo>
                  <a:lnTo>
                    <a:pt x="3391" y="204747"/>
                  </a:lnTo>
                  <a:lnTo>
                    <a:pt x="0" y="204747"/>
                  </a:lnTo>
                  <a:cubicBezTo>
                    <a:pt x="3370" y="136930"/>
                    <a:pt x="21321" y="85867"/>
                    <a:pt x="53851" y="51557"/>
                  </a:cubicBezTo>
                  <a:cubicBezTo>
                    <a:pt x="86381" y="17248"/>
                    <a:pt x="131597" y="62"/>
                    <a:pt x="189499" y="0"/>
                  </a:cubicBezTo>
                  <a:close/>
                </a:path>
              </a:pathLst>
            </a:custGeom>
            <a:solidFill>
              <a:srgbClr val="ED6C0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16" name="文本框 15">
              <a:extLst>
                <a:ext uri="{FF2B5EF4-FFF2-40B4-BE49-F238E27FC236}">
                  <a16:creationId xmlns:a16="http://schemas.microsoft.com/office/drawing/2014/main" id="{555FF2D4-39B8-4E69-9D1A-7A1C51182904}"/>
                </a:ext>
              </a:extLst>
            </p:cNvPr>
            <p:cNvSpPr txBox="1"/>
            <p:nvPr/>
          </p:nvSpPr>
          <p:spPr>
            <a:xfrm>
              <a:off x="8367622" y="2977198"/>
              <a:ext cx="318147" cy="441718"/>
            </a:xfrm>
            <a:custGeom>
              <a:avLst/>
              <a:gdLst/>
              <a:ahLst/>
              <a:cxnLst/>
              <a:rect l="l" t="t" r="r" b="b"/>
              <a:pathLst>
                <a:path w="318147" h="441718">
                  <a:moveTo>
                    <a:pt x="262029" y="0"/>
                  </a:moveTo>
                  <a:cubicBezTo>
                    <a:pt x="281775" y="680"/>
                    <a:pt x="296102" y="7221"/>
                    <a:pt x="305008" y="19624"/>
                  </a:cubicBezTo>
                  <a:cubicBezTo>
                    <a:pt x="313914" y="32027"/>
                    <a:pt x="318293" y="46215"/>
                    <a:pt x="318144" y="62186"/>
                  </a:cubicBezTo>
                  <a:cubicBezTo>
                    <a:pt x="316817" y="91636"/>
                    <a:pt x="303547" y="121110"/>
                    <a:pt x="278333" y="150607"/>
                  </a:cubicBezTo>
                  <a:cubicBezTo>
                    <a:pt x="253119" y="180104"/>
                    <a:pt x="223924" y="211838"/>
                    <a:pt x="190748" y="245809"/>
                  </a:cubicBezTo>
                  <a:cubicBezTo>
                    <a:pt x="157571" y="279779"/>
                    <a:pt x="128376" y="318200"/>
                    <a:pt x="103162" y="361071"/>
                  </a:cubicBezTo>
                  <a:cubicBezTo>
                    <a:pt x="90555" y="382506"/>
                    <a:pt x="80934" y="405607"/>
                    <a:pt x="74299" y="430374"/>
                  </a:cubicBezTo>
                  <a:lnTo>
                    <a:pt x="72733" y="441718"/>
                  </a:lnTo>
                  <a:lnTo>
                    <a:pt x="45982" y="409297"/>
                  </a:lnTo>
                  <a:cubicBezTo>
                    <a:pt x="16952" y="366325"/>
                    <a:pt x="0" y="314523"/>
                    <a:pt x="0" y="258762"/>
                  </a:cubicBezTo>
                  <a:cubicBezTo>
                    <a:pt x="0" y="203000"/>
                    <a:pt x="16952" y="151198"/>
                    <a:pt x="45982" y="108227"/>
                  </a:cubicBezTo>
                  <a:lnTo>
                    <a:pt x="73876" y="74420"/>
                  </a:lnTo>
                  <a:lnTo>
                    <a:pt x="200812" y="74420"/>
                  </a:lnTo>
                  <a:cubicBezTo>
                    <a:pt x="201960" y="50356"/>
                    <a:pt x="207826" y="31964"/>
                    <a:pt x="218412" y="19242"/>
                  </a:cubicBezTo>
                  <a:cubicBezTo>
                    <a:pt x="228997" y="6520"/>
                    <a:pt x="243536" y="106"/>
                    <a:pt x="262029" y="0"/>
                  </a:cubicBez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18" name="文本框 17">
              <a:extLst>
                <a:ext uri="{FF2B5EF4-FFF2-40B4-BE49-F238E27FC236}">
                  <a16:creationId xmlns:a16="http://schemas.microsoft.com/office/drawing/2014/main" id="{B2380020-C794-4CDE-A780-4A6254846226}"/>
                </a:ext>
              </a:extLst>
            </p:cNvPr>
            <p:cNvSpPr txBox="1"/>
            <p:nvPr/>
          </p:nvSpPr>
          <p:spPr>
            <a:xfrm>
              <a:off x="8576587" y="3041089"/>
              <a:ext cx="329515" cy="403019"/>
            </a:xfrm>
            <a:custGeom>
              <a:avLst/>
              <a:gdLst/>
              <a:ahLst/>
              <a:cxnLst/>
              <a:rect l="l" t="t" r="r" b="b"/>
              <a:pathLst>
                <a:path w="329515" h="403019">
                  <a:moveTo>
                    <a:pt x="245214" y="0"/>
                  </a:moveTo>
                  <a:lnTo>
                    <a:pt x="250656" y="4490"/>
                  </a:lnTo>
                  <a:cubicBezTo>
                    <a:pt x="299379" y="53212"/>
                    <a:pt x="329515" y="120522"/>
                    <a:pt x="329515" y="194871"/>
                  </a:cubicBezTo>
                  <a:cubicBezTo>
                    <a:pt x="329515" y="269219"/>
                    <a:pt x="299379" y="336529"/>
                    <a:pt x="250656" y="385252"/>
                  </a:cubicBezTo>
                  <a:lnTo>
                    <a:pt x="229123" y="403019"/>
                  </a:lnTo>
                  <a:lnTo>
                    <a:pt x="0" y="403019"/>
                  </a:lnTo>
                  <a:cubicBezTo>
                    <a:pt x="1285" y="376128"/>
                    <a:pt x="14131" y="348035"/>
                    <a:pt x="38538" y="318739"/>
                  </a:cubicBezTo>
                  <a:cubicBezTo>
                    <a:pt x="62945" y="289442"/>
                    <a:pt x="91206" y="258195"/>
                    <a:pt x="123321" y="224996"/>
                  </a:cubicBezTo>
                  <a:cubicBezTo>
                    <a:pt x="155435" y="191798"/>
                    <a:pt x="183696" y="155899"/>
                    <a:pt x="208103" y="117301"/>
                  </a:cubicBezTo>
                  <a:cubicBezTo>
                    <a:pt x="220306" y="98001"/>
                    <a:pt x="229620" y="77840"/>
                    <a:pt x="236043" y="56816"/>
                  </a:cubicBezTo>
                  <a:lnTo>
                    <a:pt x="245214"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grpSp>
      <p:sp>
        <p:nvSpPr>
          <p:cNvPr id="20" name="文本框 19">
            <a:extLst>
              <a:ext uri="{FF2B5EF4-FFF2-40B4-BE49-F238E27FC236}">
                <a16:creationId xmlns:a16="http://schemas.microsoft.com/office/drawing/2014/main" id="{D53E587E-72FD-42D9-A43B-01041179369F}"/>
              </a:ext>
            </a:extLst>
          </p:cNvPr>
          <p:cNvSpPr txBox="1"/>
          <p:nvPr/>
        </p:nvSpPr>
        <p:spPr>
          <a:xfrm>
            <a:off x="594086" y="178081"/>
            <a:ext cx="2782309" cy="369332"/>
          </a:xfrm>
          <a:prstGeom prst="rect">
            <a:avLst/>
          </a:prstGeom>
          <a:noFill/>
        </p:spPr>
        <p:txBody>
          <a:bodyPr wrap="square" rtlCol="0">
            <a:spAutoFit/>
          </a:bodyPr>
          <a:lstStyle/>
          <a:p>
            <a:pPr>
              <a:defRPr/>
            </a:pPr>
            <a:r>
              <a:rPr lang="en-US" altLang="zh-CN" dirty="0">
                <a:solidFill>
                  <a:srgbClr val="2BB7B3"/>
                </a:solidFill>
                <a:latin typeface="思源黑体 CN Regular" panose="020B0500000000000000" pitchFamily="34" charset="-122"/>
                <a:ea typeface="思源黑体 CN Regular" panose="020B0500000000000000" pitchFamily="34" charset="-122"/>
                <a:cs typeface="+mn-ea"/>
                <a:sym typeface="+mn-lt"/>
              </a:rPr>
              <a:t>Materials and methods</a:t>
            </a:r>
            <a:endParaRPr lang="zh-CN" altLang="en-US" dirty="0">
              <a:solidFill>
                <a:srgbClr val="2BB7B3"/>
              </a:solidFill>
              <a:latin typeface="思源黑体 CN Regular" panose="020B0500000000000000" pitchFamily="34" charset="-122"/>
              <a:ea typeface="思源黑体 CN Regular" panose="020B0500000000000000" pitchFamily="34" charset="-122"/>
              <a:cs typeface="+mn-ea"/>
            </a:endParaRPr>
          </a:p>
        </p:txBody>
      </p:sp>
    </p:spTree>
    <p:extLst>
      <p:ext uri="{BB962C8B-B14F-4D97-AF65-F5344CB8AC3E}">
        <p14:creationId xmlns:p14="http://schemas.microsoft.com/office/powerpoint/2010/main" val="489695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EAE765B-86C7-4BF2-96C5-94C74D34DB19}"/>
              </a:ext>
            </a:extLst>
          </p:cNvPr>
          <p:cNvSpPr txBox="1"/>
          <p:nvPr/>
        </p:nvSpPr>
        <p:spPr>
          <a:xfrm>
            <a:off x="4583866" y="469853"/>
            <a:ext cx="2477729" cy="369332"/>
          </a:xfrm>
          <a:prstGeom prst="rect">
            <a:avLst/>
          </a:prstGeom>
          <a:noFill/>
        </p:spPr>
        <p:txBody>
          <a:bodyPr wrap="square">
            <a:spAutoFit/>
          </a:bodyPr>
          <a:lstStyle/>
          <a:p>
            <a:r>
              <a:rPr lang="en-US" altLang="zh-CN" b="1" dirty="0">
                <a:latin typeface="Times" panose="02020603050405020304" pitchFamily="18" charset="0"/>
                <a:cs typeface="Times" panose="02020603050405020304" pitchFamily="18" charset="0"/>
              </a:rPr>
              <a:t>End-to-end simulations</a:t>
            </a:r>
            <a:endParaRPr lang="zh-CN" altLang="en-US" b="1" dirty="0">
              <a:latin typeface="Times" panose="02020603050405020304" pitchFamily="18" charset="0"/>
              <a:cs typeface="Times" panose="02020603050405020304" pitchFamily="18" charset="0"/>
            </a:endParaRPr>
          </a:p>
        </p:txBody>
      </p:sp>
      <p:pic>
        <p:nvPicPr>
          <p:cNvPr id="6" name="图片 5">
            <a:extLst>
              <a:ext uri="{FF2B5EF4-FFF2-40B4-BE49-F238E27FC236}">
                <a16:creationId xmlns:a16="http://schemas.microsoft.com/office/drawing/2014/main" id="{5776100C-F4FE-4487-B7AC-7D263CAD5B76}"/>
              </a:ext>
            </a:extLst>
          </p:cNvPr>
          <p:cNvPicPr>
            <a:picLocks noChangeAspect="1"/>
          </p:cNvPicPr>
          <p:nvPr/>
        </p:nvPicPr>
        <p:blipFill>
          <a:blip r:embed="rId3"/>
          <a:stretch>
            <a:fillRect/>
          </a:stretch>
        </p:blipFill>
        <p:spPr>
          <a:xfrm>
            <a:off x="1914289" y="989444"/>
            <a:ext cx="7816884" cy="5394853"/>
          </a:xfrm>
          <a:prstGeom prst="rect">
            <a:avLst/>
          </a:prstGeom>
        </p:spPr>
      </p:pic>
      <p:grpSp>
        <p:nvGrpSpPr>
          <p:cNvPr id="2" name="组合 1">
            <a:extLst>
              <a:ext uri="{FF2B5EF4-FFF2-40B4-BE49-F238E27FC236}">
                <a16:creationId xmlns:a16="http://schemas.microsoft.com/office/drawing/2014/main" id="{6DB6B76E-10E9-46D0-BA54-B7012FF6AAD5}"/>
              </a:ext>
            </a:extLst>
          </p:cNvPr>
          <p:cNvGrpSpPr/>
          <p:nvPr/>
        </p:nvGrpSpPr>
        <p:grpSpPr>
          <a:xfrm>
            <a:off x="2878381" y="6310587"/>
            <a:ext cx="5705551" cy="369332"/>
            <a:chOff x="2849870" y="6099784"/>
            <a:chExt cx="5705551" cy="369332"/>
          </a:xfrm>
        </p:grpSpPr>
        <p:sp>
          <p:nvSpPr>
            <p:cNvPr id="4" name="文本框 3">
              <a:extLst>
                <a:ext uri="{FF2B5EF4-FFF2-40B4-BE49-F238E27FC236}">
                  <a16:creationId xmlns:a16="http://schemas.microsoft.com/office/drawing/2014/main" id="{897EEEAE-C93B-4D48-838E-84F376F8B179}"/>
                </a:ext>
              </a:extLst>
            </p:cNvPr>
            <p:cNvSpPr txBox="1"/>
            <p:nvPr/>
          </p:nvSpPr>
          <p:spPr>
            <a:xfrm>
              <a:off x="2849870" y="6099784"/>
              <a:ext cx="997699" cy="369332"/>
            </a:xfrm>
            <a:prstGeom prst="rect">
              <a:avLst/>
            </a:prstGeom>
            <a:noFill/>
          </p:spPr>
          <p:txBody>
            <a:bodyPr wrap="square">
              <a:spAutoFit/>
            </a:bodyPr>
            <a:lstStyle/>
            <a:p>
              <a:r>
                <a:rPr lang="en-US" altLang="zh-CN" b="1" dirty="0">
                  <a:latin typeface="Times" panose="02020603050405020304" pitchFamily="18" charset="0"/>
                  <a:cs typeface="Times" panose="02020603050405020304" pitchFamily="18" charset="0"/>
                </a:rPr>
                <a:t>Algeria</a:t>
              </a:r>
              <a:endParaRPr lang="zh-CN" altLang="en-US" b="1" dirty="0">
                <a:latin typeface="Times" panose="02020603050405020304" pitchFamily="18" charset="0"/>
                <a:cs typeface="Times" panose="02020603050405020304" pitchFamily="18" charset="0"/>
              </a:endParaRPr>
            </a:p>
          </p:txBody>
        </p:sp>
        <p:sp>
          <p:nvSpPr>
            <p:cNvPr id="7" name="文本框 6">
              <a:extLst>
                <a:ext uri="{FF2B5EF4-FFF2-40B4-BE49-F238E27FC236}">
                  <a16:creationId xmlns:a16="http://schemas.microsoft.com/office/drawing/2014/main" id="{9311BDBD-F649-4621-B8B5-2569DF942704}"/>
                </a:ext>
              </a:extLst>
            </p:cNvPr>
            <p:cNvSpPr txBox="1"/>
            <p:nvPr/>
          </p:nvSpPr>
          <p:spPr>
            <a:xfrm>
              <a:off x="5216152" y="6099784"/>
              <a:ext cx="1156137" cy="369332"/>
            </a:xfrm>
            <a:prstGeom prst="rect">
              <a:avLst/>
            </a:prstGeom>
            <a:noFill/>
          </p:spPr>
          <p:txBody>
            <a:bodyPr wrap="square">
              <a:spAutoFit/>
            </a:bodyPr>
            <a:lstStyle/>
            <a:p>
              <a:r>
                <a:rPr lang="en-US" altLang="zh-CN" b="1" dirty="0">
                  <a:latin typeface="Times" panose="02020603050405020304" pitchFamily="18" charset="0"/>
                  <a:cs typeface="Times" panose="02020603050405020304" pitchFamily="18" charset="0"/>
                </a:rPr>
                <a:t>Permian</a:t>
              </a:r>
              <a:endParaRPr lang="zh-CN" altLang="en-US" b="1" dirty="0">
                <a:latin typeface="Times" panose="02020603050405020304" pitchFamily="18" charset="0"/>
                <a:cs typeface="Times" panose="02020603050405020304" pitchFamily="18" charset="0"/>
              </a:endParaRPr>
            </a:p>
          </p:txBody>
        </p:sp>
        <p:sp>
          <p:nvSpPr>
            <p:cNvPr id="8" name="文本框 7">
              <a:extLst>
                <a:ext uri="{FF2B5EF4-FFF2-40B4-BE49-F238E27FC236}">
                  <a16:creationId xmlns:a16="http://schemas.microsoft.com/office/drawing/2014/main" id="{85CFA3CB-97FF-4538-93CF-378309B3CC71}"/>
                </a:ext>
              </a:extLst>
            </p:cNvPr>
            <p:cNvSpPr txBox="1"/>
            <p:nvPr/>
          </p:nvSpPr>
          <p:spPr>
            <a:xfrm>
              <a:off x="7740872" y="6099784"/>
              <a:ext cx="814549" cy="369332"/>
            </a:xfrm>
            <a:prstGeom prst="rect">
              <a:avLst/>
            </a:prstGeom>
            <a:noFill/>
          </p:spPr>
          <p:txBody>
            <a:bodyPr wrap="square">
              <a:spAutoFit/>
            </a:bodyPr>
            <a:lstStyle/>
            <a:p>
              <a:r>
                <a:rPr lang="en-US" altLang="zh-CN" b="1" dirty="0">
                  <a:latin typeface="Times" panose="02020603050405020304" pitchFamily="18" charset="0"/>
                  <a:cs typeface="Times" panose="02020603050405020304" pitchFamily="18" charset="0"/>
                </a:rPr>
                <a:t>China</a:t>
              </a:r>
              <a:endParaRPr lang="zh-CN" altLang="en-US" b="1" dirty="0">
                <a:latin typeface="Times" panose="02020603050405020304" pitchFamily="18" charset="0"/>
                <a:cs typeface="Times" panose="02020603050405020304" pitchFamily="18" charset="0"/>
              </a:endParaRPr>
            </a:p>
          </p:txBody>
        </p:sp>
      </p:grpSp>
      <p:grpSp>
        <p:nvGrpSpPr>
          <p:cNvPr id="9" name="组合 8">
            <a:extLst>
              <a:ext uri="{FF2B5EF4-FFF2-40B4-BE49-F238E27FC236}">
                <a16:creationId xmlns:a16="http://schemas.microsoft.com/office/drawing/2014/main" id="{23483C37-4C80-4B0B-BB91-3006E3F1B062}"/>
              </a:ext>
            </a:extLst>
          </p:cNvPr>
          <p:cNvGrpSpPr/>
          <p:nvPr/>
        </p:nvGrpSpPr>
        <p:grpSpPr>
          <a:xfrm>
            <a:off x="0" y="0"/>
            <a:ext cx="538480" cy="654519"/>
            <a:chOff x="8367622" y="2850681"/>
            <a:chExt cx="538480" cy="654519"/>
          </a:xfrm>
        </p:grpSpPr>
        <p:sp>
          <p:nvSpPr>
            <p:cNvPr id="10" name="文本框 9">
              <a:extLst>
                <a:ext uri="{FF2B5EF4-FFF2-40B4-BE49-F238E27FC236}">
                  <a16:creationId xmlns:a16="http://schemas.microsoft.com/office/drawing/2014/main" id="{8EC4B6EA-D1FC-431D-8097-C4ADFBD8CC3C}"/>
                </a:ext>
              </a:extLst>
            </p:cNvPr>
            <p:cNvSpPr txBox="1"/>
            <p:nvPr/>
          </p:nvSpPr>
          <p:spPr>
            <a:xfrm>
              <a:off x="8438107" y="2850681"/>
              <a:ext cx="385121" cy="654519"/>
            </a:xfrm>
            <a:custGeom>
              <a:avLst/>
              <a:gdLst>
                <a:gd name="connsiteX0" fmla="*/ 189499 w 385121"/>
                <a:gd name="connsiteY0" fmla="*/ 0 h 654519"/>
                <a:gd name="connsiteX1" fmla="*/ 300458 w 385121"/>
                <a:gd name="connsiteY1" fmla="*/ 28135 h 654519"/>
                <a:gd name="connsiteX2" fmla="*/ 364525 w 385121"/>
                <a:gd name="connsiteY2" fmla="*/ 97464 h 654519"/>
                <a:gd name="connsiteX3" fmla="*/ 385121 w 385121"/>
                <a:gd name="connsiteY3" fmla="*/ 185377 h 654519"/>
                <a:gd name="connsiteX4" fmla="*/ 383694 w 385121"/>
                <a:gd name="connsiteY4" fmla="*/ 194218 h 654519"/>
                <a:gd name="connsiteX5" fmla="*/ 383150 w 385121"/>
                <a:gd name="connsiteY5" fmla="*/ 193770 h 654519"/>
                <a:gd name="connsiteX6" fmla="*/ 374522 w 385121"/>
                <a:gd name="connsiteY6" fmla="*/ 247224 h 654519"/>
                <a:gd name="connsiteX7" fmla="*/ 346582 w 385121"/>
                <a:gd name="connsiteY7" fmla="*/ 307709 h 654519"/>
                <a:gd name="connsiteX8" fmla="*/ 261800 w 385121"/>
                <a:gd name="connsiteY8" fmla="*/ 415404 h 654519"/>
                <a:gd name="connsiteX9" fmla="*/ 177017 w 385121"/>
                <a:gd name="connsiteY9" fmla="*/ 509147 h 654519"/>
                <a:gd name="connsiteX10" fmla="*/ 138479 w 385121"/>
                <a:gd name="connsiteY10" fmla="*/ 593427 h 654519"/>
                <a:gd name="connsiteX11" fmla="*/ 367602 w 385121"/>
                <a:gd name="connsiteY11" fmla="*/ 593427 h 654519"/>
                <a:gd name="connsiteX12" fmla="*/ 349289 w 385121"/>
                <a:gd name="connsiteY12" fmla="*/ 608537 h 654519"/>
                <a:gd name="connsiteX13" fmla="*/ 198754 w 385121"/>
                <a:gd name="connsiteY13" fmla="*/ 654519 h 654519"/>
                <a:gd name="connsiteX14" fmla="*/ 8373 w 385121"/>
                <a:gd name="connsiteY14" fmla="*/ 575660 h 654519"/>
                <a:gd name="connsiteX15" fmla="*/ 2247 w 385121"/>
                <a:gd name="connsiteY15" fmla="*/ 568235 h 654519"/>
                <a:gd name="connsiteX16" fmla="*/ 3813 w 385121"/>
                <a:gd name="connsiteY16" fmla="*/ 556891 h 654519"/>
                <a:gd name="connsiteX17" fmla="*/ 32676 w 385121"/>
                <a:gd name="connsiteY17" fmla="*/ 487588 h 654519"/>
                <a:gd name="connsiteX18" fmla="*/ 120262 w 385121"/>
                <a:gd name="connsiteY18" fmla="*/ 372326 h 654519"/>
                <a:gd name="connsiteX19" fmla="*/ 207847 w 385121"/>
                <a:gd name="connsiteY19" fmla="*/ 277124 h 654519"/>
                <a:gd name="connsiteX20" fmla="*/ 247658 w 385121"/>
                <a:gd name="connsiteY20" fmla="*/ 188703 h 654519"/>
                <a:gd name="connsiteX21" fmla="*/ 234522 w 385121"/>
                <a:gd name="connsiteY21" fmla="*/ 146141 h 654519"/>
                <a:gd name="connsiteX22" fmla="*/ 191543 w 385121"/>
                <a:gd name="connsiteY22" fmla="*/ 126517 h 654519"/>
                <a:gd name="connsiteX23" fmla="*/ 147926 w 385121"/>
                <a:gd name="connsiteY23" fmla="*/ 145759 h 654519"/>
                <a:gd name="connsiteX24" fmla="*/ 130326 w 385121"/>
                <a:gd name="connsiteY24" fmla="*/ 200937 h 654519"/>
                <a:gd name="connsiteX25" fmla="*/ 6535 w 385121"/>
                <a:gd name="connsiteY25" fmla="*/ 200937 h 654519"/>
                <a:gd name="connsiteX26" fmla="*/ 3391 w 385121"/>
                <a:gd name="connsiteY26" fmla="*/ 204747 h 654519"/>
                <a:gd name="connsiteX27" fmla="*/ 0 w 385121"/>
                <a:gd name="connsiteY27" fmla="*/ 204747 h 654519"/>
                <a:gd name="connsiteX28" fmla="*/ 53851 w 385121"/>
                <a:gd name="connsiteY28" fmla="*/ 51557 h 654519"/>
                <a:gd name="connsiteX29" fmla="*/ 189499 w 385121"/>
                <a:gd name="connsiteY29" fmla="*/ 0 h 654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5121" h="654519">
                  <a:moveTo>
                    <a:pt x="189499" y="0"/>
                  </a:moveTo>
                  <a:cubicBezTo>
                    <a:pt x="234586" y="628"/>
                    <a:pt x="271572" y="10007"/>
                    <a:pt x="300458" y="28135"/>
                  </a:cubicBezTo>
                  <a:cubicBezTo>
                    <a:pt x="329344" y="46263"/>
                    <a:pt x="350700" y="69373"/>
                    <a:pt x="364525" y="97464"/>
                  </a:cubicBezTo>
                  <a:cubicBezTo>
                    <a:pt x="378351" y="125555"/>
                    <a:pt x="385216" y="154860"/>
                    <a:pt x="385121" y="185377"/>
                  </a:cubicBezTo>
                  <a:lnTo>
                    <a:pt x="383694" y="194218"/>
                  </a:lnTo>
                  <a:lnTo>
                    <a:pt x="383150" y="193770"/>
                  </a:lnTo>
                  <a:lnTo>
                    <a:pt x="374522" y="247224"/>
                  </a:lnTo>
                  <a:cubicBezTo>
                    <a:pt x="368099" y="268248"/>
                    <a:pt x="358785" y="288409"/>
                    <a:pt x="346582" y="307709"/>
                  </a:cubicBezTo>
                  <a:cubicBezTo>
                    <a:pt x="322175" y="346307"/>
                    <a:pt x="293914" y="382206"/>
                    <a:pt x="261800" y="415404"/>
                  </a:cubicBezTo>
                  <a:cubicBezTo>
                    <a:pt x="229685" y="448603"/>
                    <a:pt x="201424" y="479850"/>
                    <a:pt x="177017" y="509147"/>
                  </a:cubicBezTo>
                  <a:cubicBezTo>
                    <a:pt x="152610" y="538443"/>
                    <a:pt x="139764" y="566536"/>
                    <a:pt x="138479" y="593427"/>
                  </a:cubicBezTo>
                  <a:lnTo>
                    <a:pt x="367602" y="593427"/>
                  </a:lnTo>
                  <a:lnTo>
                    <a:pt x="349289" y="608537"/>
                  </a:lnTo>
                  <a:cubicBezTo>
                    <a:pt x="306318" y="637568"/>
                    <a:pt x="254515" y="654519"/>
                    <a:pt x="198754" y="654519"/>
                  </a:cubicBezTo>
                  <a:cubicBezTo>
                    <a:pt x="124405" y="654519"/>
                    <a:pt x="57095" y="624383"/>
                    <a:pt x="8373" y="575660"/>
                  </a:cubicBezTo>
                  <a:lnTo>
                    <a:pt x="2247" y="568235"/>
                  </a:lnTo>
                  <a:lnTo>
                    <a:pt x="3813" y="556891"/>
                  </a:lnTo>
                  <a:cubicBezTo>
                    <a:pt x="10448" y="532124"/>
                    <a:pt x="20069" y="509023"/>
                    <a:pt x="32676" y="487588"/>
                  </a:cubicBezTo>
                  <a:cubicBezTo>
                    <a:pt x="57890" y="444717"/>
                    <a:pt x="87085" y="406296"/>
                    <a:pt x="120262" y="372326"/>
                  </a:cubicBezTo>
                  <a:cubicBezTo>
                    <a:pt x="153438" y="338355"/>
                    <a:pt x="182633" y="306621"/>
                    <a:pt x="207847" y="277124"/>
                  </a:cubicBezTo>
                  <a:cubicBezTo>
                    <a:pt x="233061" y="247627"/>
                    <a:pt x="246331" y="218153"/>
                    <a:pt x="247658" y="188703"/>
                  </a:cubicBezTo>
                  <a:cubicBezTo>
                    <a:pt x="247807" y="172732"/>
                    <a:pt x="243428" y="158544"/>
                    <a:pt x="234522" y="146141"/>
                  </a:cubicBezTo>
                  <a:cubicBezTo>
                    <a:pt x="225616" y="133738"/>
                    <a:pt x="211289" y="127197"/>
                    <a:pt x="191543" y="126517"/>
                  </a:cubicBezTo>
                  <a:cubicBezTo>
                    <a:pt x="173050" y="126623"/>
                    <a:pt x="158511" y="133037"/>
                    <a:pt x="147926" y="145759"/>
                  </a:cubicBezTo>
                  <a:cubicBezTo>
                    <a:pt x="137340" y="158481"/>
                    <a:pt x="131474" y="176873"/>
                    <a:pt x="130326" y="200937"/>
                  </a:cubicBezTo>
                  <a:lnTo>
                    <a:pt x="6535" y="200937"/>
                  </a:lnTo>
                  <a:lnTo>
                    <a:pt x="3391" y="204747"/>
                  </a:lnTo>
                  <a:lnTo>
                    <a:pt x="0" y="204747"/>
                  </a:lnTo>
                  <a:cubicBezTo>
                    <a:pt x="3370" y="136930"/>
                    <a:pt x="21321" y="85867"/>
                    <a:pt x="53851" y="51557"/>
                  </a:cubicBezTo>
                  <a:cubicBezTo>
                    <a:pt x="86381" y="17248"/>
                    <a:pt x="131597" y="62"/>
                    <a:pt x="189499" y="0"/>
                  </a:cubicBezTo>
                  <a:close/>
                </a:path>
              </a:pathLst>
            </a:custGeom>
            <a:solidFill>
              <a:srgbClr val="ED6C0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11" name="文本框 10">
              <a:extLst>
                <a:ext uri="{FF2B5EF4-FFF2-40B4-BE49-F238E27FC236}">
                  <a16:creationId xmlns:a16="http://schemas.microsoft.com/office/drawing/2014/main" id="{932EC903-3A13-4FFB-A122-AE09F2100A3C}"/>
                </a:ext>
              </a:extLst>
            </p:cNvPr>
            <p:cNvSpPr txBox="1"/>
            <p:nvPr/>
          </p:nvSpPr>
          <p:spPr>
            <a:xfrm>
              <a:off x="8367622" y="2977198"/>
              <a:ext cx="318147" cy="441718"/>
            </a:xfrm>
            <a:custGeom>
              <a:avLst/>
              <a:gdLst/>
              <a:ahLst/>
              <a:cxnLst/>
              <a:rect l="l" t="t" r="r" b="b"/>
              <a:pathLst>
                <a:path w="318147" h="441718">
                  <a:moveTo>
                    <a:pt x="262029" y="0"/>
                  </a:moveTo>
                  <a:cubicBezTo>
                    <a:pt x="281775" y="680"/>
                    <a:pt x="296102" y="7221"/>
                    <a:pt x="305008" y="19624"/>
                  </a:cubicBezTo>
                  <a:cubicBezTo>
                    <a:pt x="313914" y="32027"/>
                    <a:pt x="318293" y="46215"/>
                    <a:pt x="318144" y="62186"/>
                  </a:cubicBezTo>
                  <a:cubicBezTo>
                    <a:pt x="316817" y="91636"/>
                    <a:pt x="303547" y="121110"/>
                    <a:pt x="278333" y="150607"/>
                  </a:cubicBezTo>
                  <a:cubicBezTo>
                    <a:pt x="253119" y="180104"/>
                    <a:pt x="223924" y="211838"/>
                    <a:pt x="190748" y="245809"/>
                  </a:cubicBezTo>
                  <a:cubicBezTo>
                    <a:pt x="157571" y="279779"/>
                    <a:pt x="128376" y="318200"/>
                    <a:pt x="103162" y="361071"/>
                  </a:cubicBezTo>
                  <a:cubicBezTo>
                    <a:pt x="90555" y="382506"/>
                    <a:pt x="80934" y="405607"/>
                    <a:pt x="74299" y="430374"/>
                  </a:cubicBezTo>
                  <a:lnTo>
                    <a:pt x="72733" y="441718"/>
                  </a:lnTo>
                  <a:lnTo>
                    <a:pt x="45982" y="409297"/>
                  </a:lnTo>
                  <a:cubicBezTo>
                    <a:pt x="16952" y="366325"/>
                    <a:pt x="0" y="314523"/>
                    <a:pt x="0" y="258762"/>
                  </a:cubicBezTo>
                  <a:cubicBezTo>
                    <a:pt x="0" y="203000"/>
                    <a:pt x="16952" y="151198"/>
                    <a:pt x="45982" y="108227"/>
                  </a:cubicBezTo>
                  <a:lnTo>
                    <a:pt x="73876" y="74420"/>
                  </a:lnTo>
                  <a:lnTo>
                    <a:pt x="200812" y="74420"/>
                  </a:lnTo>
                  <a:cubicBezTo>
                    <a:pt x="201960" y="50356"/>
                    <a:pt x="207826" y="31964"/>
                    <a:pt x="218412" y="19242"/>
                  </a:cubicBezTo>
                  <a:cubicBezTo>
                    <a:pt x="228997" y="6520"/>
                    <a:pt x="243536" y="106"/>
                    <a:pt x="262029" y="0"/>
                  </a:cubicBez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sp>
          <p:nvSpPr>
            <p:cNvPr id="12" name="文本框 11">
              <a:extLst>
                <a:ext uri="{FF2B5EF4-FFF2-40B4-BE49-F238E27FC236}">
                  <a16:creationId xmlns:a16="http://schemas.microsoft.com/office/drawing/2014/main" id="{E6CF97A3-45F4-4A74-9CFB-CD7F9DB19191}"/>
                </a:ext>
              </a:extLst>
            </p:cNvPr>
            <p:cNvSpPr txBox="1"/>
            <p:nvPr/>
          </p:nvSpPr>
          <p:spPr>
            <a:xfrm>
              <a:off x="8576587" y="3041089"/>
              <a:ext cx="329515" cy="403019"/>
            </a:xfrm>
            <a:custGeom>
              <a:avLst/>
              <a:gdLst/>
              <a:ahLst/>
              <a:cxnLst/>
              <a:rect l="l" t="t" r="r" b="b"/>
              <a:pathLst>
                <a:path w="329515" h="403019">
                  <a:moveTo>
                    <a:pt x="245214" y="0"/>
                  </a:moveTo>
                  <a:lnTo>
                    <a:pt x="250656" y="4490"/>
                  </a:lnTo>
                  <a:cubicBezTo>
                    <a:pt x="299379" y="53212"/>
                    <a:pt x="329515" y="120522"/>
                    <a:pt x="329515" y="194871"/>
                  </a:cubicBezTo>
                  <a:cubicBezTo>
                    <a:pt x="329515" y="269219"/>
                    <a:pt x="299379" y="336529"/>
                    <a:pt x="250656" y="385252"/>
                  </a:cubicBezTo>
                  <a:lnTo>
                    <a:pt x="229123" y="403019"/>
                  </a:lnTo>
                  <a:lnTo>
                    <a:pt x="0" y="403019"/>
                  </a:lnTo>
                  <a:cubicBezTo>
                    <a:pt x="1285" y="376128"/>
                    <a:pt x="14131" y="348035"/>
                    <a:pt x="38538" y="318739"/>
                  </a:cubicBezTo>
                  <a:cubicBezTo>
                    <a:pt x="62945" y="289442"/>
                    <a:pt x="91206" y="258195"/>
                    <a:pt x="123321" y="224996"/>
                  </a:cubicBezTo>
                  <a:cubicBezTo>
                    <a:pt x="155435" y="191798"/>
                    <a:pt x="183696" y="155899"/>
                    <a:pt x="208103" y="117301"/>
                  </a:cubicBezTo>
                  <a:cubicBezTo>
                    <a:pt x="220306" y="98001"/>
                    <a:pt x="229620" y="77840"/>
                    <a:pt x="236043" y="56816"/>
                  </a:cubicBezTo>
                  <a:lnTo>
                    <a:pt x="245214" y="0"/>
                  </a:lnTo>
                  <a:close/>
                </a:path>
              </a:pathLst>
            </a:custGeom>
            <a:solidFill>
              <a:srgbClr val="003F4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zh-CN" altLang="en-US" sz="8000" dirty="0">
                <a:solidFill>
                  <a:srgbClr val="ED6C00"/>
                </a:solidFill>
                <a:latin typeface="Akrobat Black" panose="00000A00000000000000" pitchFamily="50" charset="0"/>
              </a:endParaRPr>
            </a:p>
          </p:txBody>
        </p:sp>
      </p:grpSp>
      <p:sp>
        <p:nvSpPr>
          <p:cNvPr id="13" name="文本框 12">
            <a:extLst>
              <a:ext uri="{FF2B5EF4-FFF2-40B4-BE49-F238E27FC236}">
                <a16:creationId xmlns:a16="http://schemas.microsoft.com/office/drawing/2014/main" id="{7B09E537-EAE7-4602-9CF4-D5A8DAAC324C}"/>
              </a:ext>
            </a:extLst>
          </p:cNvPr>
          <p:cNvSpPr txBox="1"/>
          <p:nvPr/>
        </p:nvSpPr>
        <p:spPr>
          <a:xfrm>
            <a:off x="594086" y="178081"/>
            <a:ext cx="2782309" cy="369332"/>
          </a:xfrm>
          <a:prstGeom prst="rect">
            <a:avLst/>
          </a:prstGeom>
          <a:noFill/>
        </p:spPr>
        <p:txBody>
          <a:bodyPr wrap="square" rtlCol="0">
            <a:spAutoFit/>
          </a:bodyPr>
          <a:lstStyle/>
          <a:p>
            <a:pPr>
              <a:defRPr/>
            </a:pPr>
            <a:r>
              <a:rPr lang="en-US" altLang="zh-CN" dirty="0">
                <a:solidFill>
                  <a:srgbClr val="2BB7B3"/>
                </a:solidFill>
                <a:latin typeface="思源黑体 CN Regular" panose="020B0500000000000000" pitchFamily="34" charset="-122"/>
                <a:ea typeface="思源黑体 CN Regular" panose="020B0500000000000000" pitchFamily="34" charset="-122"/>
                <a:cs typeface="+mn-ea"/>
                <a:sym typeface="+mn-lt"/>
              </a:rPr>
              <a:t>Materials and methods</a:t>
            </a:r>
            <a:endParaRPr lang="zh-CN" altLang="en-US" dirty="0">
              <a:solidFill>
                <a:srgbClr val="2BB7B3"/>
              </a:solidFill>
              <a:latin typeface="思源黑体 CN Regular" panose="020B0500000000000000" pitchFamily="34" charset="-122"/>
              <a:ea typeface="思源黑体 CN Regular" panose="020B0500000000000000" pitchFamily="34" charset="-122"/>
              <a:cs typeface="+mn-ea"/>
            </a:endParaRPr>
          </a:p>
        </p:txBody>
      </p:sp>
    </p:spTree>
    <p:extLst>
      <p:ext uri="{BB962C8B-B14F-4D97-AF65-F5344CB8AC3E}">
        <p14:creationId xmlns:p14="http://schemas.microsoft.com/office/powerpoint/2010/main" val="421996318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已停用母版样式">
  <a:themeElements>
    <a:clrScheme name="南方科技大学专属配色方案 01">
      <a:dk1>
        <a:srgbClr val="ED6C00"/>
      </a:dk1>
      <a:lt1>
        <a:srgbClr val="FFFFFF"/>
      </a:lt1>
      <a:dk2>
        <a:srgbClr val="01605A"/>
      </a:dk2>
      <a:lt2>
        <a:srgbClr val="F2F2F2"/>
      </a:lt2>
      <a:accent1>
        <a:srgbClr val="003F43"/>
      </a:accent1>
      <a:accent2>
        <a:srgbClr val="ED6C00"/>
      </a:accent2>
      <a:accent3>
        <a:srgbClr val="2BB7B3"/>
      </a:accent3>
      <a:accent4>
        <a:srgbClr val="01605A"/>
      </a:accent4>
      <a:accent5>
        <a:srgbClr val="77D3D2"/>
      </a:accent5>
      <a:accent6>
        <a:srgbClr val="DBF6EF"/>
      </a:accent6>
      <a:hlink>
        <a:srgbClr val="2BB7B3"/>
      </a:hlink>
      <a:folHlink>
        <a:srgbClr val="01605A"/>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1979</TotalTime>
  <Words>2360</Words>
  <Application>Microsoft Office PowerPoint</Application>
  <PresentationFormat>宽屏</PresentationFormat>
  <Paragraphs>143</Paragraphs>
  <Slides>21</Slides>
  <Notes>17</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21</vt:i4>
      </vt:variant>
    </vt:vector>
  </HeadingPairs>
  <TitlesOfParts>
    <vt:vector size="34" baseType="lpstr">
      <vt:lpstr>Akrobat</vt:lpstr>
      <vt:lpstr>Akrobat Black</vt:lpstr>
      <vt:lpstr>Helvetica Neue</vt:lpstr>
      <vt:lpstr>PingFangSC-Regular</vt:lpstr>
      <vt:lpstr>等线</vt:lpstr>
      <vt:lpstr>等线 Light</vt:lpstr>
      <vt:lpstr>思源黑体 CN Bold</vt:lpstr>
      <vt:lpstr>思源黑体 CN Regular</vt:lpstr>
      <vt:lpstr>Arial</vt:lpstr>
      <vt:lpstr>Times</vt:lpstr>
      <vt:lpstr>Times New Roman</vt:lpstr>
      <vt:lpstr>Office 主题​​</vt:lpstr>
      <vt:lpstr>已停用母版样式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左 小幸</dc:creator>
  <cp:lastModifiedBy>左 小幸</cp:lastModifiedBy>
  <cp:revision>86</cp:revision>
  <dcterms:created xsi:type="dcterms:W3CDTF">2021-10-15T12:25:35Z</dcterms:created>
  <dcterms:modified xsi:type="dcterms:W3CDTF">2021-10-25T03:39:19Z</dcterms:modified>
</cp:coreProperties>
</file>